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4" r:id="rId2"/>
  </p:sldMasterIdLst>
  <p:notesMasterIdLst>
    <p:notesMasterId r:id="rId64"/>
  </p:notesMasterIdLst>
  <p:handoutMasterIdLst>
    <p:handoutMasterId r:id="rId65"/>
  </p:handoutMasterIdLst>
  <p:sldIdLst>
    <p:sldId id="256" r:id="rId3"/>
    <p:sldId id="331" r:id="rId4"/>
    <p:sldId id="333" r:id="rId5"/>
    <p:sldId id="334" r:id="rId6"/>
    <p:sldId id="335" r:id="rId7"/>
    <p:sldId id="336" r:id="rId8"/>
    <p:sldId id="337" r:id="rId9"/>
    <p:sldId id="311" r:id="rId10"/>
    <p:sldId id="322" r:id="rId11"/>
    <p:sldId id="323" r:id="rId12"/>
    <p:sldId id="324" r:id="rId13"/>
    <p:sldId id="325" r:id="rId14"/>
    <p:sldId id="326" r:id="rId15"/>
    <p:sldId id="327" r:id="rId16"/>
    <p:sldId id="328" r:id="rId17"/>
    <p:sldId id="329" r:id="rId18"/>
    <p:sldId id="275" r:id="rId19"/>
    <p:sldId id="267" r:id="rId20"/>
    <p:sldId id="338" r:id="rId21"/>
    <p:sldId id="268" r:id="rId22"/>
    <p:sldId id="269" r:id="rId23"/>
    <p:sldId id="270" r:id="rId24"/>
    <p:sldId id="346" r:id="rId25"/>
    <p:sldId id="272" r:id="rId26"/>
    <p:sldId id="274" r:id="rId27"/>
    <p:sldId id="330" r:id="rId28"/>
    <p:sldId id="341" r:id="rId29"/>
    <p:sldId id="347" r:id="rId30"/>
    <p:sldId id="348" r:id="rId31"/>
    <p:sldId id="349" r:id="rId32"/>
    <p:sldId id="350" r:id="rId33"/>
    <p:sldId id="351" r:id="rId34"/>
    <p:sldId id="279" r:id="rId35"/>
    <p:sldId id="285" r:id="rId36"/>
    <p:sldId id="286" r:id="rId37"/>
    <p:sldId id="287" r:id="rId38"/>
    <p:sldId id="352" r:id="rId39"/>
    <p:sldId id="288" r:id="rId40"/>
    <p:sldId id="289" r:id="rId41"/>
    <p:sldId id="290" r:id="rId42"/>
    <p:sldId id="291" r:id="rId43"/>
    <p:sldId id="353" r:id="rId44"/>
    <p:sldId id="296" r:id="rId45"/>
    <p:sldId id="297" r:id="rId46"/>
    <p:sldId id="298" r:id="rId47"/>
    <p:sldId id="299" r:id="rId48"/>
    <p:sldId id="300" r:id="rId49"/>
    <p:sldId id="301" r:id="rId50"/>
    <p:sldId id="354" r:id="rId51"/>
    <p:sldId id="306" r:id="rId52"/>
    <p:sldId id="307" r:id="rId53"/>
    <p:sldId id="308" r:id="rId54"/>
    <p:sldId id="310" r:id="rId55"/>
    <p:sldId id="355" r:id="rId56"/>
    <p:sldId id="320" r:id="rId57"/>
    <p:sldId id="319" r:id="rId58"/>
    <p:sldId id="313" r:id="rId59"/>
    <p:sldId id="314" r:id="rId60"/>
    <p:sldId id="315" r:id="rId61"/>
    <p:sldId id="321" r:id="rId62"/>
    <p:sldId id="332" r:id="rId63"/>
  </p:sldIdLst>
  <p:sldSz cx="9144000" cy="6858000" type="screen4x3"/>
  <p:notesSz cx="6797675" cy="9928225"/>
  <p:defaultTextStyle>
    <a:defPPr>
      <a:defRPr lang="en-GB"/>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097"/>
    <a:srgbClr val="DC931A"/>
    <a:srgbClr val="EFEFF7"/>
    <a:srgbClr val="2CA4C9"/>
    <a:srgbClr val="F2F3F5"/>
    <a:srgbClr val="B7CA5B"/>
    <a:srgbClr val="D06D8B"/>
    <a:srgbClr val="B07BD7"/>
    <a:srgbClr val="A4BE2F"/>
    <a:srgbClr val="F2C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86569" autoAdjust="0"/>
  </p:normalViewPr>
  <p:slideViewPr>
    <p:cSldViewPr>
      <p:cViewPr varScale="1">
        <p:scale>
          <a:sx n="94" d="100"/>
          <a:sy n="94" d="100"/>
        </p:scale>
        <p:origin x="-3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2"/>
            <a:ext cx="2907060" cy="473614"/>
          </a:xfrm>
          <a:prstGeom prst="rect">
            <a:avLst/>
          </a:prstGeom>
          <a:noFill/>
          <a:ln w="9525">
            <a:noFill/>
            <a:miter lim="800000"/>
            <a:headEnd/>
            <a:tailEnd/>
          </a:ln>
          <a:effectLst/>
        </p:spPr>
        <p:txBody>
          <a:bodyPr vert="horz" wrap="square" lIns="96660" tIns="48330" rIns="96660" bIns="48330" numCol="1" anchor="t" anchorCtr="0" compatLnSpc="1">
            <a:prstTxWarp prst="textNoShape">
              <a:avLst/>
            </a:prstTxWarp>
          </a:bodyPr>
          <a:lstStyle>
            <a:lvl1pPr algn="l" defTabSz="967159">
              <a:defRPr sz="1300"/>
            </a:lvl1pPr>
          </a:lstStyle>
          <a:p>
            <a:pPr>
              <a:defRPr/>
            </a:pPr>
            <a:endParaRPr lang="en-GB"/>
          </a:p>
        </p:txBody>
      </p:sp>
      <p:sp>
        <p:nvSpPr>
          <p:cNvPr id="10243" name="Rectangle 3"/>
          <p:cNvSpPr>
            <a:spLocks noGrp="1" noChangeArrowheads="1"/>
          </p:cNvSpPr>
          <p:nvPr>
            <p:ph type="dt" sz="quarter" idx="1"/>
          </p:nvPr>
        </p:nvSpPr>
        <p:spPr bwMode="auto">
          <a:xfrm>
            <a:off x="3819554" y="2"/>
            <a:ext cx="2989426" cy="473614"/>
          </a:xfrm>
          <a:prstGeom prst="rect">
            <a:avLst/>
          </a:prstGeom>
          <a:noFill/>
          <a:ln w="9525">
            <a:noFill/>
            <a:miter lim="800000"/>
            <a:headEnd/>
            <a:tailEnd/>
          </a:ln>
          <a:effectLst/>
        </p:spPr>
        <p:txBody>
          <a:bodyPr vert="horz" wrap="square" lIns="96660" tIns="48330" rIns="96660" bIns="48330" numCol="1" anchor="t" anchorCtr="0" compatLnSpc="1">
            <a:prstTxWarp prst="textNoShape">
              <a:avLst/>
            </a:prstTxWarp>
          </a:bodyPr>
          <a:lstStyle>
            <a:lvl1pPr algn="r" defTabSz="967159">
              <a:defRPr sz="1300"/>
            </a:lvl1pPr>
          </a:lstStyle>
          <a:p>
            <a:pPr>
              <a:defRPr/>
            </a:pPr>
            <a:fld id="{50CE64F0-E54A-44D7-8CEC-991091572A5D}" type="datetime1">
              <a:rPr lang="en-GB" smtClean="0"/>
              <a:t>08/09/2015</a:t>
            </a:fld>
            <a:endParaRPr lang="en-GB"/>
          </a:p>
        </p:txBody>
      </p:sp>
      <p:sp>
        <p:nvSpPr>
          <p:cNvPr id="10244" name="Rectangle 4"/>
          <p:cNvSpPr>
            <a:spLocks noGrp="1" noChangeArrowheads="1"/>
          </p:cNvSpPr>
          <p:nvPr>
            <p:ph type="ftr" sz="quarter" idx="2"/>
          </p:nvPr>
        </p:nvSpPr>
        <p:spPr bwMode="auto">
          <a:xfrm>
            <a:off x="0" y="9393605"/>
            <a:ext cx="2907060" cy="552281"/>
          </a:xfrm>
          <a:prstGeom prst="rect">
            <a:avLst/>
          </a:prstGeom>
          <a:noFill/>
          <a:ln w="9525">
            <a:noFill/>
            <a:miter lim="800000"/>
            <a:headEnd/>
            <a:tailEnd/>
          </a:ln>
          <a:effectLst/>
        </p:spPr>
        <p:txBody>
          <a:bodyPr vert="horz" wrap="square" lIns="96660" tIns="48330" rIns="96660" bIns="48330" numCol="1" anchor="b" anchorCtr="0" compatLnSpc="1">
            <a:prstTxWarp prst="textNoShape">
              <a:avLst/>
            </a:prstTxWarp>
          </a:bodyPr>
          <a:lstStyle>
            <a:lvl1pPr algn="l" defTabSz="967159">
              <a:defRPr sz="1300"/>
            </a:lvl1pPr>
          </a:lstStyle>
          <a:p>
            <a:pPr>
              <a:defRPr/>
            </a:pPr>
            <a:endParaRPr lang="en-GB"/>
          </a:p>
        </p:txBody>
      </p:sp>
      <p:sp>
        <p:nvSpPr>
          <p:cNvPr id="10245" name="Rectangle 5"/>
          <p:cNvSpPr>
            <a:spLocks noGrp="1" noChangeArrowheads="1"/>
          </p:cNvSpPr>
          <p:nvPr>
            <p:ph type="sldNum" sz="quarter" idx="3"/>
          </p:nvPr>
        </p:nvSpPr>
        <p:spPr bwMode="auto">
          <a:xfrm>
            <a:off x="3819554" y="9393605"/>
            <a:ext cx="2989426" cy="552281"/>
          </a:xfrm>
          <a:prstGeom prst="rect">
            <a:avLst/>
          </a:prstGeom>
          <a:noFill/>
          <a:ln w="9525">
            <a:noFill/>
            <a:miter lim="800000"/>
            <a:headEnd/>
            <a:tailEnd/>
          </a:ln>
          <a:effectLst/>
        </p:spPr>
        <p:txBody>
          <a:bodyPr vert="horz" wrap="square" lIns="96660" tIns="48330" rIns="96660" bIns="48330" numCol="1" anchor="b" anchorCtr="0" compatLnSpc="1">
            <a:prstTxWarp prst="textNoShape">
              <a:avLst/>
            </a:prstTxWarp>
          </a:bodyPr>
          <a:lstStyle>
            <a:lvl1pPr algn="r" defTabSz="967159">
              <a:defRPr sz="1300"/>
            </a:lvl1pPr>
          </a:lstStyle>
          <a:p>
            <a:pPr>
              <a:defRPr/>
            </a:pPr>
            <a:fld id="{2EF9CA57-A072-4503-AE00-EBFA72183FCD}" type="slidenum">
              <a:rPr lang="en-GB"/>
              <a:pPr>
                <a:defRPr/>
              </a:pPr>
              <a:t>‹#›</a:t>
            </a:fld>
            <a:endParaRPr lang="en-GB"/>
          </a:p>
        </p:txBody>
      </p:sp>
    </p:spTree>
    <p:extLst>
      <p:ext uri="{BB962C8B-B14F-4D97-AF65-F5344CB8AC3E}">
        <p14:creationId xmlns:p14="http://schemas.microsoft.com/office/powerpoint/2010/main" val="19882676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0B8479D-0716-46D8-8AE6-156EFC3B6B66}" type="datetime1">
              <a:rPr lang="en-GB" smtClean="0"/>
              <a:t>08/09/2015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16464"/>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1518800-1D0D-455A-A306-3D04AE7E8408}" type="slidenum">
              <a:rPr lang="en-GB" smtClean="0"/>
              <a:t>‹#›</a:t>
            </a:fld>
            <a:endParaRPr lang="en-GB"/>
          </a:p>
        </p:txBody>
      </p:sp>
    </p:spTree>
    <p:extLst>
      <p:ext uri="{BB962C8B-B14F-4D97-AF65-F5344CB8AC3E}">
        <p14:creationId xmlns:p14="http://schemas.microsoft.com/office/powerpoint/2010/main" val="1720527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8253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8823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need was</a:t>
            </a:r>
            <a:r>
              <a:rPr lang="en-GB" baseline="0" dirty="0" smtClean="0"/>
              <a:t> to create maps that could be used statically. The purpose of the study was to investigate how static maps were read for example if they were used in a poster where its essential that the information can be communicated efficiently.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often require static images for posters, reporting our findings to the public and reporting what’s happening to the executive. It was important that we able to communicate quickly and give an impression of what’s happening.</a:t>
            </a:r>
          </a:p>
          <a:p>
            <a:endParaRPr lang="en-GB" dirty="0"/>
          </a:p>
        </p:txBody>
      </p:sp>
    </p:spTree>
    <p:extLst>
      <p:ext uri="{BB962C8B-B14F-4D97-AF65-F5344CB8AC3E}">
        <p14:creationId xmlns:p14="http://schemas.microsoft.com/office/powerpoint/2010/main" val="1988230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Revealing</a:t>
            </a:r>
            <a:r>
              <a:rPr lang="en-GB" baseline="0" dirty="0" smtClean="0"/>
              <a:t> app usage alone did not reveal answers to questions that posters and journal articles are likely to need to display. We need to display more than one level of information and these map types are ones that are capable of handling this data.</a:t>
            </a:r>
            <a:endParaRPr lang="en-GB" dirty="0"/>
          </a:p>
        </p:txBody>
      </p:sp>
    </p:spTree>
    <p:extLst>
      <p:ext uri="{BB962C8B-B14F-4D97-AF65-F5344CB8AC3E}">
        <p14:creationId xmlns:p14="http://schemas.microsoft.com/office/powerpoint/2010/main" val="198823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823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Cartogram</a:t>
            </a:r>
            <a:r>
              <a:rPr lang="en-GB" baseline="0" dirty="0" smtClean="0"/>
              <a:t> – can’t use any data!</a:t>
            </a:r>
            <a:endParaRPr lang="en-GB" dirty="0"/>
          </a:p>
        </p:txBody>
      </p:sp>
    </p:spTree>
    <p:extLst>
      <p:ext uri="{BB962C8B-B14F-4D97-AF65-F5344CB8AC3E}">
        <p14:creationId xmlns:p14="http://schemas.microsoft.com/office/powerpoint/2010/main" val="198823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Because we want to see how BGS can display information that isn’t extensively used.</a:t>
            </a:r>
            <a:r>
              <a:rPr lang="en-GB" baseline="0" dirty="0" smtClean="0"/>
              <a:t> The only way to gauge what works best is to perform a test on both map types.</a:t>
            </a:r>
            <a:endParaRPr lang="en-GB" dirty="0" smtClean="0"/>
          </a:p>
          <a:p>
            <a:pPr marL="171450" indent="-171450">
              <a:buFontTx/>
              <a:buChar char="-"/>
            </a:pPr>
            <a:r>
              <a:rPr lang="en-GB" dirty="0" smtClean="0"/>
              <a:t>Business intelligence is revealed</a:t>
            </a:r>
            <a:r>
              <a:rPr lang="en-GB" baseline="0" dirty="0" smtClean="0"/>
              <a:t> from how the app is used. </a:t>
            </a:r>
          </a:p>
          <a:p>
            <a:pPr marL="171450" indent="-171450">
              <a:buFontTx/>
              <a:buChar char="-"/>
            </a:pPr>
            <a:r>
              <a:rPr lang="en-GB" baseline="0" dirty="0" smtClean="0"/>
              <a:t>This will include areas of interest that could be apparent as revealed in the </a:t>
            </a:r>
            <a:r>
              <a:rPr lang="en-GB" baseline="0" dirty="0" err="1" smtClean="0"/>
              <a:t>heatmap</a:t>
            </a:r>
            <a:r>
              <a:rPr lang="en-GB" baseline="0" dirty="0" smtClean="0"/>
              <a:t> or other areas of interest only revealed in other visualisation types</a:t>
            </a:r>
          </a:p>
          <a:p>
            <a:pPr marL="171450" indent="-171450">
              <a:buFontTx/>
              <a:buChar char="-"/>
            </a:pPr>
            <a:r>
              <a:rPr lang="en-GB" baseline="0" dirty="0" smtClean="0"/>
              <a:t>The visualisation should reveal more than just the obvious.</a:t>
            </a:r>
          </a:p>
          <a:p>
            <a:pPr marL="171450" indent="-171450">
              <a:buFontTx/>
              <a:buChar char="-"/>
            </a:pPr>
            <a:r>
              <a:rPr lang="en-GB" baseline="0" dirty="0" smtClean="0"/>
              <a:t>Combining with other datasets could help answer more questions than just relying on the information that BGS has. The addition of a social aspect ensures that the data has meaning and relevance as well as revealing how the data has been used. </a:t>
            </a:r>
            <a:endParaRPr lang="en-GB" dirty="0"/>
          </a:p>
        </p:txBody>
      </p:sp>
    </p:spTree>
    <p:extLst>
      <p:ext uri="{BB962C8B-B14F-4D97-AF65-F5344CB8AC3E}">
        <p14:creationId xmlns:p14="http://schemas.microsoft.com/office/powerpoint/2010/main" val="19882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The data</a:t>
            </a:r>
            <a:r>
              <a:rPr lang="en-GB" baseline="0" dirty="0" smtClean="0"/>
              <a:t> sources are critical for creating a suitable visualisation that will answer specific questions. Datasets have to be made to work together which can be difficult.</a:t>
            </a:r>
          </a:p>
          <a:p>
            <a:pPr marL="171450" indent="-171450">
              <a:buFontTx/>
              <a:buChar char="-"/>
            </a:pPr>
            <a:r>
              <a:rPr lang="en-GB" baseline="0" dirty="0" smtClean="0"/>
              <a:t>Parliamentary constituencies were chosen as the most suitable to give a fair representation of how many people live in those areas. They have a similar amount of voters for each constituency. Parliamentary constituencies as they roughly have the same number head count per region. </a:t>
            </a:r>
          </a:p>
          <a:p>
            <a:pPr marL="171450" indent="-171450">
              <a:buFontTx/>
              <a:buChar char="-"/>
            </a:pPr>
            <a:r>
              <a:rPr lang="en-GB" baseline="0" dirty="0" smtClean="0"/>
              <a:t>All levels of data are recorded as you zoom in and out on the app. Zoom level 14 is the most detailed and is actually where people start to use the data.</a:t>
            </a:r>
          </a:p>
          <a:p>
            <a:pPr marL="171450" indent="-171450">
              <a:buFontTx/>
              <a:buChar char="-"/>
            </a:pPr>
            <a:r>
              <a:rPr lang="en-GB" baseline="0" dirty="0" smtClean="0"/>
              <a:t>Population data would also be used for knowing exactly how many people live in each area.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We then had to decide how all of this information could be displayed in both map types. The cartogram could handle all the data in one map (shape and colour) whereas the choropleth would need two maps to display the information (colour). A pattern could also be used but this would cause confusion. </a:t>
            </a:r>
          </a:p>
          <a:p>
            <a:pPr marL="171450" indent="-171450">
              <a:buFontTx/>
              <a:buChar char="-"/>
            </a:pPr>
            <a:r>
              <a:rPr lang="en-GB" baseline="0" dirty="0" smtClean="0"/>
              <a:t>With this data a usage to people ratio was created which would combine this data to give a easier to handle statistic in the map. The data had to be processed before it was possible to make a visualisation – where the usage to people ratio was used to try to make the data more understandable.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To design something suitable we would have to think about the type of questions people would ask from the maps. </a:t>
            </a:r>
          </a:p>
          <a:p>
            <a:pPr marL="171450" indent="-171450">
              <a:buFontTx/>
              <a:buChar char="-"/>
            </a:pPr>
            <a:endParaRPr lang="en-GB" baseline="0" dirty="0" smtClean="0"/>
          </a:p>
        </p:txBody>
      </p:sp>
    </p:spTree>
    <p:extLst>
      <p:ext uri="{BB962C8B-B14F-4D97-AF65-F5344CB8AC3E}">
        <p14:creationId xmlns:p14="http://schemas.microsoft.com/office/powerpoint/2010/main" val="198823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Explain how the test was developed – initial explanation of map types, 4 groups, age groups, cartogram/choropleth mix. Order of maps and timing of questions. Qualitative comment on preference.</a:t>
            </a:r>
          </a:p>
          <a:p>
            <a:pPr marL="0" indent="0">
              <a:buNone/>
            </a:pPr>
            <a:r>
              <a:rPr lang="en-GB" dirty="0" smtClean="0"/>
              <a:t>Number of participants</a:t>
            </a:r>
          </a:p>
          <a:p>
            <a:pPr marL="0" indent="0">
              <a:buNone/>
            </a:pPr>
            <a:r>
              <a:rPr lang="en-GB" dirty="0" smtClean="0"/>
              <a:t>How were the maps created?</a:t>
            </a:r>
          </a:p>
          <a:p>
            <a:pPr marL="0" indent="0">
              <a:buNone/>
            </a:pPr>
            <a:r>
              <a:rPr lang="en-GB" dirty="0" smtClean="0"/>
              <a:t>Study area?</a:t>
            </a:r>
          </a:p>
          <a:p>
            <a:pPr marL="0" indent="0">
              <a:buNone/>
            </a:pPr>
            <a:r>
              <a:rPr lang="en-GB" dirty="0" smtClean="0"/>
              <a:t>The environment of the test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Map colours –</a:t>
            </a:r>
            <a:r>
              <a:rPr lang="en-GB" baseline="0" dirty="0" smtClean="0"/>
              <a:t> colour blind</a:t>
            </a: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3469260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 two</a:t>
            </a:r>
            <a:r>
              <a:rPr lang="en-GB" baseline="0" dirty="0" smtClean="0"/>
              <a:t> of the apps (</a:t>
            </a:r>
            <a:r>
              <a:rPr lang="en-GB" baseline="0" dirty="0" err="1" smtClean="0"/>
              <a:t>iGeology</a:t>
            </a:r>
            <a:r>
              <a:rPr lang="en-GB" baseline="0" dirty="0" smtClean="0"/>
              <a:t> and </a:t>
            </a:r>
            <a:r>
              <a:rPr lang="en-GB" baseline="0" dirty="0" err="1" smtClean="0"/>
              <a:t>mySoil</a:t>
            </a:r>
            <a:r>
              <a:rPr lang="en-GB" baseline="0" dirty="0" smtClean="0"/>
              <a:t>) for a year snapshot</a:t>
            </a:r>
            <a:endParaRPr lang="en-GB" dirty="0"/>
          </a:p>
        </p:txBody>
      </p:sp>
    </p:spTree>
    <p:extLst>
      <p:ext uri="{BB962C8B-B14F-4D97-AF65-F5344CB8AC3E}">
        <p14:creationId xmlns:p14="http://schemas.microsoft.com/office/powerpoint/2010/main" val="3347397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Define an area – we wanted to avoid bias due to</a:t>
            </a:r>
            <a:r>
              <a:rPr lang="en-GB" baseline="0" dirty="0" smtClean="0"/>
              <a:t> familiarity or knowledge of an area, before the test.</a:t>
            </a:r>
            <a:endParaRPr lang="en-GB" dirty="0"/>
          </a:p>
        </p:txBody>
      </p:sp>
    </p:spTree>
    <p:extLst>
      <p:ext uri="{BB962C8B-B14F-4D97-AF65-F5344CB8AC3E}">
        <p14:creationId xmlns:p14="http://schemas.microsoft.com/office/powerpoint/2010/main" val="223548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99065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77703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79663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99634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99634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77302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Educate – before the test began we gave an introduction</a:t>
            </a:r>
            <a:r>
              <a:rPr lang="en-GB" baseline="0" dirty="0" smtClean="0"/>
              <a:t> to each map type to give a level playing field.</a:t>
            </a:r>
          </a:p>
          <a:p>
            <a:r>
              <a:rPr lang="en-GB" baseline="0" dirty="0" smtClean="0"/>
              <a:t>Then for each map type the participant was given a couple of minutes to read then map.</a:t>
            </a:r>
          </a:p>
          <a:p>
            <a:r>
              <a:rPr lang="en-GB" baseline="0" dirty="0" smtClean="0"/>
              <a:t>Timing only began for each question as they were given it. </a:t>
            </a:r>
            <a:endParaRPr lang="en-GB" dirty="0"/>
          </a:p>
        </p:txBody>
      </p:sp>
    </p:spTree>
    <p:extLst>
      <p:ext uri="{BB962C8B-B14F-4D97-AF65-F5344CB8AC3E}">
        <p14:creationId xmlns:p14="http://schemas.microsoft.com/office/powerpoint/2010/main" val="2799642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99642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rPr>
              <a:t>So, we have the results… how do we interpret them?</a:t>
            </a:r>
            <a:endParaRPr lang="en-GB" dirty="0">
              <a:solidFill>
                <a:schemeClr val="tx1"/>
              </a:solidFill>
            </a:endParaRPr>
          </a:p>
        </p:txBody>
      </p:sp>
    </p:spTree>
    <p:extLst>
      <p:ext uri="{BB962C8B-B14F-4D97-AF65-F5344CB8AC3E}">
        <p14:creationId xmlns:p14="http://schemas.microsoft.com/office/powerpoint/2010/main" val="508561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solidFill>
                  <a:schemeClr val="tx1"/>
                </a:solidFill>
              </a:rPr>
              <a:t>The aim</a:t>
            </a:r>
            <a:r>
              <a:rPr lang="en-GB" baseline="0" dirty="0" smtClean="0">
                <a:solidFill>
                  <a:schemeClr val="tx1"/>
                </a:solidFill>
              </a:rPr>
              <a:t> of the test was to establish if these maps communicated the message. We weren’t interested in absolute answers, an answer in the general area was considered to be a positive result; as an absolute answer would bias away from the choropleth map due to the nature of aggregation into range classes.</a:t>
            </a:r>
            <a:endParaRPr lang="en-GB" dirty="0" smtClean="0">
              <a:solidFill>
                <a:schemeClr val="tx1"/>
              </a:solidFill>
            </a:endParaRPr>
          </a:p>
          <a:p>
            <a:pPr marL="171450" indent="-171450">
              <a:buFont typeface="Arial" panose="020B0604020202020204" pitchFamily="34" charset="0"/>
              <a:buChar char="•"/>
            </a:pPr>
            <a:r>
              <a:rPr lang="en-GB" dirty="0" smtClean="0">
                <a:solidFill>
                  <a:schemeClr val="tx1"/>
                </a:solidFill>
              </a:rPr>
              <a:t>To</a:t>
            </a:r>
            <a:r>
              <a:rPr lang="en-GB" baseline="0" dirty="0" smtClean="0">
                <a:solidFill>
                  <a:schemeClr val="tx1"/>
                </a:solidFill>
              </a:rPr>
              <a:t> help</a:t>
            </a:r>
            <a:r>
              <a:rPr lang="en-GB" dirty="0" smtClean="0">
                <a:solidFill>
                  <a:schemeClr val="tx1"/>
                </a:solidFill>
              </a:rPr>
              <a:t> improve</a:t>
            </a:r>
            <a:r>
              <a:rPr lang="en-GB" baseline="0" dirty="0" smtClean="0">
                <a:solidFill>
                  <a:schemeClr val="tx1"/>
                </a:solidFill>
              </a:rPr>
              <a:t> readability, r</a:t>
            </a:r>
            <a:r>
              <a:rPr lang="en-GB" dirty="0" smtClean="0">
                <a:solidFill>
                  <a:schemeClr val="tx1"/>
                </a:solidFill>
              </a:rPr>
              <a:t>ationalizing</a:t>
            </a:r>
            <a:r>
              <a:rPr lang="en-GB" baseline="0" dirty="0" smtClean="0">
                <a:solidFill>
                  <a:schemeClr val="tx1"/>
                </a:solidFill>
              </a:rPr>
              <a:t> the usage data with population statistics shown via a specially prepared colour ramp designed with colour blind users in mind, was considered ideal for the job.</a:t>
            </a:r>
            <a:endParaRPr lang="en-GB" dirty="0">
              <a:solidFill>
                <a:schemeClr val="tx1"/>
              </a:solidFill>
            </a:endParaRPr>
          </a:p>
        </p:txBody>
      </p:sp>
    </p:spTree>
    <p:extLst>
      <p:ext uri="{BB962C8B-B14F-4D97-AF65-F5344CB8AC3E}">
        <p14:creationId xmlns:p14="http://schemas.microsoft.com/office/powerpoint/2010/main" val="2869404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43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68251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solidFill>
                  <a:schemeClr val="tx1"/>
                </a:solidFill>
              </a:rPr>
              <a:t>Above are examples of what the participants used to help answer questions based on </a:t>
            </a:r>
            <a:r>
              <a:rPr lang="en-GB" baseline="0" dirty="0" err="1" smtClean="0">
                <a:solidFill>
                  <a:schemeClr val="tx1"/>
                </a:solidFill>
              </a:rPr>
              <a:t>iGeology</a:t>
            </a:r>
            <a:r>
              <a:rPr lang="en-GB" baseline="0" dirty="0" smtClean="0">
                <a:solidFill>
                  <a:schemeClr val="tx1"/>
                </a:solidFill>
              </a:rPr>
              <a:t> app activity.</a:t>
            </a:r>
            <a:endParaRPr lang="en-GB" dirty="0" smtClean="0">
              <a:solidFill>
                <a:schemeClr val="tx1"/>
              </a:solidFill>
            </a:endParaRPr>
          </a:p>
          <a:p>
            <a:endParaRPr lang="en-GB" dirty="0"/>
          </a:p>
        </p:txBody>
      </p:sp>
    </p:spTree>
    <p:extLst>
      <p:ext uri="{BB962C8B-B14F-4D97-AF65-F5344CB8AC3E}">
        <p14:creationId xmlns:p14="http://schemas.microsoft.com/office/powerpoint/2010/main" val="3183019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solidFill>
                  <a:schemeClr val="tx1"/>
                </a:solidFill>
              </a:rPr>
              <a:t>The results</a:t>
            </a:r>
            <a:r>
              <a:rPr lang="en-GB" baseline="0" dirty="0" smtClean="0">
                <a:solidFill>
                  <a:schemeClr val="tx1"/>
                </a:solidFill>
              </a:rPr>
              <a:t> are shown by the number participants. The 5 most accurate answers for question 3 (Which region performed best overall?) are highlighted in yellow. </a:t>
            </a:r>
            <a:r>
              <a:rPr lang="en-GB" dirty="0" smtClean="0">
                <a:solidFill>
                  <a:schemeClr val="tx1"/>
                </a:solidFill>
              </a:rPr>
              <a:t>Anyone</a:t>
            </a:r>
            <a:r>
              <a:rPr lang="en-GB" baseline="0" dirty="0" smtClean="0">
                <a:solidFill>
                  <a:schemeClr val="tx1"/>
                </a:solidFill>
              </a:rPr>
              <a:t> who chose a polygon in this 7% was deemed as reading the maps correctly.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solidFill>
                  <a:schemeClr val="tx1"/>
                </a:solidFill>
              </a:rPr>
              <a:t>For questions 1 and 2, the population level was ranked between 1 and 72 and the ratio (Ratio mode usage) ranked between 1 and 73. 73 being the most favoured outcome (So if the question related to lowest population, the lowest </a:t>
            </a:r>
            <a:r>
              <a:rPr lang="en-GB" baseline="0" dirty="0" err="1" smtClean="0">
                <a:solidFill>
                  <a:schemeClr val="tx1"/>
                </a:solidFill>
              </a:rPr>
              <a:t>popn</a:t>
            </a:r>
            <a:r>
              <a:rPr lang="en-GB" baseline="0" dirty="0" smtClean="0">
                <a:solidFill>
                  <a:schemeClr val="tx1"/>
                </a:solidFill>
              </a:rPr>
              <a:t> polygon would be 73…whereas if the question was the highest </a:t>
            </a:r>
            <a:r>
              <a:rPr lang="en-GB" baseline="0" dirty="0" err="1" smtClean="0">
                <a:solidFill>
                  <a:schemeClr val="tx1"/>
                </a:solidFill>
              </a:rPr>
              <a:t>popn</a:t>
            </a:r>
            <a:r>
              <a:rPr lang="en-GB" baseline="0" dirty="0" smtClean="0">
                <a:solidFill>
                  <a:schemeClr val="tx1"/>
                </a:solidFill>
              </a:rPr>
              <a:t>, the highest </a:t>
            </a:r>
            <a:r>
              <a:rPr lang="en-GB" baseline="0" dirty="0" err="1" smtClean="0">
                <a:solidFill>
                  <a:schemeClr val="tx1"/>
                </a:solidFill>
              </a:rPr>
              <a:t>popn</a:t>
            </a:r>
            <a:r>
              <a:rPr lang="en-GB" baseline="0" dirty="0" smtClean="0">
                <a:solidFill>
                  <a:schemeClr val="tx1"/>
                </a:solidFill>
              </a:rPr>
              <a:t> polygon would be ranked at 73. The results were then multiplied to get the answers and calculate the top 5.</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965334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23583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08331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65512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5176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68100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08331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29329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307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BGS has been busy releasing</a:t>
            </a:r>
            <a:r>
              <a:rPr lang="en-GB" baseline="0" dirty="0" smtClean="0"/>
              <a:t> apps as a part of a desire to make our data more accessible to the public.</a:t>
            </a:r>
          </a:p>
          <a:p>
            <a:pPr marL="171450" indent="-171450">
              <a:buFont typeface="Arial" panose="020B0604020202020204" pitchFamily="34" charset="0"/>
              <a:buChar char="•"/>
            </a:pPr>
            <a:r>
              <a:rPr lang="en-GB" dirty="0" smtClean="0"/>
              <a:t>What </a:t>
            </a:r>
            <a:r>
              <a:rPr lang="en-GB" baseline="0" dirty="0" smtClean="0"/>
              <a:t>apps BGS has, when released, and how it has developed in terms of crowdsourcing. </a:t>
            </a:r>
          </a:p>
        </p:txBody>
      </p:sp>
    </p:spTree>
    <p:extLst>
      <p:ext uri="{BB962C8B-B14F-4D97-AF65-F5344CB8AC3E}">
        <p14:creationId xmlns:p14="http://schemas.microsoft.com/office/powerpoint/2010/main" val="2664176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33546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3070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08331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91716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419052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87172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36798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0816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159160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0833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However, we needed to evaluate just how successful these apps were, and try and gain an insight in to how they were being used.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Server side Log files showing Zoom 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err="1" smtClean="0"/>
              <a:t>iGeology</a:t>
            </a:r>
            <a:r>
              <a:rPr lang="en-GB" baseline="0" dirty="0" smtClean="0"/>
              <a:t> 500 daily users, with 50 new ones.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Tree>
    <p:extLst>
      <p:ext uri="{BB962C8B-B14F-4D97-AF65-F5344CB8AC3E}">
        <p14:creationId xmlns:p14="http://schemas.microsoft.com/office/powerpoint/2010/main" val="8226026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latin typeface="+mn-lt"/>
              </a:rPr>
              <a:t>Clive comes in here…</a:t>
            </a:r>
          </a:p>
          <a:p>
            <a:pPr marL="0" indent="0" algn="l">
              <a:buFontTx/>
              <a:buNone/>
            </a:pPr>
            <a:r>
              <a:rPr lang="en-GB" sz="1200" dirty="0" smtClean="0">
                <a:solidFill>
                  <a:schemeClr val="tx1"/>
                </a:solidFill>
                <a:latin typeface="+mn-lt"/>
              </a:rPr>
              <a:t>Out of the highest populated areas which area had the least app use?</a:t>
            </a:r>
          </a:p>
          <a:p>
            <a:pPr marL="0" indent="0" algn="l">
              <a:buFontTx/>
              <a:buNone/>
            </a:pPr>
            <a:r>
              <a:rPr lang="en-GB" sz="1200" dirty="0" smtClean="0">
                <a:solidFill>
                  <a:schemeClr val="tx1"/>
                </a:solidFill>
                <a:latin typeface="+mn-lt"/>
              </a:rPr>
              <a:t>No swing</a:t>
            </a:r>
            <a:r>
              <a:rPr lang="en-GB" sz="1200" baseline="0" dirty="0" smtClean="0">
                <a:solidFill>
                  <a:schemeClr val="tx1"/>
                </a:solidFill>
                <a:latin typeface="+mn-lt"/>
              </a:rPr>
              <a:t> in favour above 9% but the cartogram has the edge overall.</a:t>
            </a:r>
          </a:p>
          <a:p>
            <a:pPr marL="0" indent="0" algn="l">
              <a:buFontTx/>
              <a:buNone/>
            </a:pPr>
            <a:endParaRPr lang="en-GB" sz="1200" dirty="0" smtClean="0">
              <a:solidFill>
                <a:prstClr val="white"/>
              </a:solidFill>
              <a:latin typeface="Calibri Light" panose="020F0302020204030204" pitchFamily="34" charset="0"/>
            </a:endParaRPr>
          </a:p>
          <a:p>
            <a:endParaRPr lang="en-GB" dirty="0"/>
          </a:p>
        </p:txBody>
      </p:sp>
    </p:spTree>
    <p:extLst>
      <p:ext uri="{BB962C8B-B14F-4D97-AF65-F5344CB8AC3E}">
        <p14:creationId xmlns:p14="http://schemas.microsoft.com/office/powerpoint/2010/main" val="2901995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r>
              <a:rPr lang="en-GB" sz="1200" dirty="0" smtClean="0">
                <a:solidFill>
                  <a:prstClr val="white"/>
                </a:solidFill>
                <a:latin typeface="Calibri Light" panose="020F0302020204030204" pitchFamily="34" charset="0"/>
              </a:rPr>
              <a:t>Out of the lowest populates areas which area had the most app use?</a:t>
            </a:r>
          </a:p>
          <a:p>
            <a:r>
              <a:rPr lang="en-GB" dirty="0" smtClean="0"/>
              <a:t>This</a:t>
            </a:r>
            <a:r>
              <a:rPr lang="en-GB" baseline="0" dirty="0" smtClean="0"/>
              <a:t> is where the choropleth makes a significant gain over the cartogram, especially for the sizable 45-54 age group with a 38% lead.</a:t>
            </a:r>
            <a:endParaRPr lang="en-GB" dirty="0"/>
          </a:p>
        </p:txBody>
      </p:sp>
    </p:spTree>
    <p:extLst>
      <p:ext uri="{BB962C8B-B14F-4D97-AF65-F5344CB8AC3E}">
        <p14:creationId xmlns:p14="http://schemas.microsoft.com/office/powerpoint/2010/main" val="34196131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r>
              <a:rPr lang="en-GB" sz="1200" dirty="0" smtClean="0">
                <a:solidFill>
                  <a:schemeClr val="tx1"/>
                </a:solidFill>
                <a:latin typeface="+mn-lt"/>
              </a:rPr>
              <a:t>Which region performed best overall?</a:t>
            </a:r>
          </a:p>
          <a:p>
            <a:pPr marL="0" indent="0" algn="l">
              <a:buFontTx/>
              <a:buNone/>
            </a:pPr>
            <a:r>
              <a:rPr lang="en-GB" sz="1200" dirty="0" smtClean="0">
                <a:solidFill>
                  <a:schemeClr val="tx1"/>
                </a:solidFill>
                <a:latin typeface="+mn-lt"/>
              </a:rPr>
              <a:t>Now a complete reversal in fortune</a:t>
            </a:r>
            <a:r>
              <a:rPr lang="en-GB" sz="1200" baseline="0" dirty="0" smtClean="0">
                <a:solidFill>
                  <a:schemeClr val="tx1"/>
                </a:solidFill>
                <a:latin typeface="+mn-lt"/>
              </a:rPr>
              <a:t> for the choropleth maps, giving way to the cartogram by an average of around 27% with the 25-34 and 45-54 age groups leading the way.</a:t>
            </a:r>
            <a:endParaRPr lang="en-GB" sz="1200" dirty="0" smtClean="0">
              <a:solidFill>
                <a:schemeClr val="tx1"/>
              </a:solidFill>
              <a:latin typeface="+mn-lt"/>
            </a:endParaRPr>
          </a:p>
          <a:p>
            <a:endParaRPr lang="en-GB" dirty="0"/>
          </a:p>
        </p:txBody>
      </p:sp>
    </p:spTree>
    <p:extLst>
      <p:ext uri="{BB962C8B-B14F-4D97-AF65-F5344CB8AC3E}">
        <p14:creationId xmlns:p14="http://schemas.microsoft.com/office/powerpoint/2010/main" val="26660527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times overall generally</a:t>
            </a:r>
            <a:r>
              <a:rPr lang="en-GB" baseline="0" dirty="0" smtClean="0"/>
              <a:t> show cartograms to be faster to digest, with only a marginal swing to the choropleth for the 35-44 age group. </a:t>
            </a:r>
          </a:p>
          <a:p>
            <a:r>
              <a:rPr lang="en-GB" baseline="0" dirty="0" smtClean="0"/>
              <a:t>OVERALL the choropleth maps take on average 5 seconds longer to read than the cartogram.</a:t>
            </a:r>
            <a:endParaRPr lang="en-GB" dirty="0"/>
          </a:p>
        </p:txBody>
      </p:sp>
    </p:spTree>
    <p:extLst>
      <p:ext uri="{BB962C8B-B14F-4D97-AF65-F5344CB8AC3E}">
        <p14:creationId xmlns:p14="http://schemas.microsoft.com/office/powerpoint/2010/main" val="2333382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083312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Overall, the cartogram was easier</a:t>
            </a:r>
            <a:r>
              <a:rPr lang="en-GB" baseline="0" dirty="0" smtClean="0"/>
              <a:t> to read with a significant gain of nearly 7 seconds over the choropleth, in the choropleth camp.</a:t>
            </a:r>
            <a:endParaRPr lang="en-GB" dirty="0"/>
          </a:p>
        </p:txBody>
      </p:sp>
    </p:spTree>
    <p:extLst>
      <p:ext uri="{BB962C8B-B14F-4D97-AF65-F5344CB8AC3E}">
        <p14:creationId xmlns:p14="http://schemas.microsoft.com/office/powerpoint/2010/main" val="3240657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separated</a:t>
            </a:r>
            <a:r>
              <a:rPr lang="en-GB" baseline="0" dirty="0" smtClean="0"/>
              <a:t> the participants into those that preferred choropleth maps and those that preferred cartograms. 75% of all participants preferred the choropleth, but look at the results…</a:t>
            </a:r>
          </a:p>
          <a:p>
            <a:r>
              <a:rPr lang="en-GB" baseline="0" dirty="0" smtClean="0"/>
              <a:t>As witnessed before, both question 1 &amp; 3 show the cartogram to be the most efficient communicator, and taking a closer look at Q3 reveals the only half of the choropleth group managed to read it, and it took twice the length to do so. </a:t>
            </a:r>
          </a:p>
          <a:p>
            <a:r>
              <a:rPr lang="en-GB" baseline="0" dirty="0" smtClean="0"/>
              <a:t>And Q2 continues to follow the trend in favour of the choropleth, even though it took the participant a few seconds longer to read. This is also evident in the cartogram camp, too.</a:t>
            </a:r>
            <a:endParaRPr lang="en-GB" dirty="0"/>
          </a:p>
        </p:txBody>
      </p:sp>
    </p:spTree>
    <p:extLst>
      <p:ext uri="{BB962C8B-B14F-4D97-AF65-F5344CB8AC3E}">
        <p14:creationId xmlns:p14="http://schemas.microsoft.com/office/powerpoint/2010/main" val="24562422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well, well…</a:t>
            </a:r>
            <a:endParaRPr lang="en-GB" dirty="0"/>
          </a:p>
        </p:txBody>
      </p:sp>
    </p:spTree>
    <p:extLst>
      <p:ext uri="{BB962C8B-B14F-4D97-AF65-F5344CB8AC3E}">
        <p14:creationId xmlns:p14="http://schemas.microsoft.com/office/powerpoint/2010/main" val="1673007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 qualitative data is inappropriate for distorting the cartogram whereas it can be used for the colour.</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Cartograms can be seen as a gimmick but exposure through magazine articles for example is helping with familiarisation.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Linking between the two choropleth maps appears to be partly responsible for the slower communicative ability.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Choropleth colours are ‘binned’ into categories, and depending on the base map, can be susceptible to the modifiable areal unit problem (MAUP).</a:t>
            </a:r>
          </a:p>
        </p:txBody>
      </p:sp>
    </p:spTree>
    <p:extLst>
      <p:ext uri="{BB962C8B-B14F-4D97-AF65-F5344CB8AC3E}">
        <p14:creationId xmlns:p14="http://schemas.microsoft.com/office/powerpoint/2010/main" val="14751170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Will BGS use cartograms</a:t>
            </a:r>
            <a:r>
              <a:rPr lang="en-GB" baseline="0" dirty="0" smtClean="0"/>
              <a:t> though? </a:t>
            </a:r>
          </a:p>
          <a:p>
            <a:r>
              <a:rPr lang="en-GB" baseline="0" dirty="0" smtClean="0"/>
              <a:t>Ratio far less effective in the </a:t>
            </a:r>
            <a:r>
              <a:rPr lang="en-GB" baseline="0" dirty="0" err="1" smtClean="0"/>
              <a:t>mySoil</a:t>
            </a:r>
            <a:r>
              <a:rPr lang="en-GB" baseline="0" dirty="0" smtClean="0"/>
              <a:t> data than the </a:t>
            </a:r>
            <a:r>
              <a:rPr lang="en-GB" baseline="0" dirty="0" err="1" smtClean="0"/>
              <a:t>iGeology</a:t>
            </a:r>
            <a:r>
              <a:rPr lang="en-GB" baseline="0" dirty="0" smtClean="0"/>
              <a:t> data. This was because the dataset is far small and the large numbers in the colour range proved confusing. Overall performance is poorer.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latin typeface="Calibri Light" panose="020F0302020204030204" pitchFamily="34" charset="0"/>
              </a:rPr>
              <a:t>Accuracy was higher for choropleth maps the more complex the question became</a:t>
            </a:r>
            <a:r>
              <a:rPr lang="en-GB" baseline="0" dirty="0">
                <a:solidFill>
                  <a:schemeClr val="tx1"/>
                </a:solidFill>
                <a:latin typeface="+mn-lt"/>
              </a:rPr>
              <a:t> </a:t>
            </a:r>
            <a:r>
              <a:rPr lang="en-GB" baseline="0" dirty="0" smtClean="0">
                <a:solidFill>
                  <a:schemeClr val="tx1"/>
                </a:solidFill>
                <a:latin typeface="+mn-lt"/>
              </a:rPr>
              <a:t>as noted in (</a:t>
            </a:r>
            <a:r>
              <a:rPr lang="en-GB" baseline="0" dirty="0" err="1" smtClean="0">
                <a:solidFill>
                  <a:schemeClr val="tx1"/>
                </a:solidFill>
                <a:latin typeface="+mn-lt"/>
              </a:rPr>
              <a:t>Kaspar</a:t>
            </a:r>
            <a:r>
              <a:rPr lang="en-GB" baseline="0" dirty="0" smtClean="0">
                <a:solidFill>
                  <a:schemeClr val="tx1"/>
                </a:solidFill>
                <a:latin typeface="+mn-lt"/>
              </a:rPr>
              <a:t>, </a:t>
            </a:r>
            <a:r>
              <a:rPr lang="en-GB" baseline="0" dirty="0" err="1" smtClean="0">
                <a:solidFill>
                  <a:schemeClr val="tx1"/>
                </a:solidFill>
                <a:latin typeface="+mn-lt"/>
              </a:rPr>
              <a:t>Fabrikant</a:t>
            </a:r>
            <a:r>
              <a:rPr lang="en-GB" baseline="0" dirty="0" smtClean="0">
                <a:solidFill>
                  <a:schemeClr val="tx1"/>
                </a:solidFill>
                <a:latin typeface="+mn-lt"/>
              </a:rPr>
              <a:t>, &amp; </a:t>
            </a:r>
            <a:r>
              <a:rPr lang="en-GB" baseline="0" dirty="0" err="1" smtClean="0">
                <a:solidFill>
                  <a:schemeClr val="tx1"/>
                </a:solidFill>
                <a:latin typeface="+mn-lt"/>
              </a:rPr>
              <a:t>Freckmann</a:t>
            </a:r>
            <a:r>
              <a:rPr lang="en-GB" baseline="0" dirty="0" smtClean="0">
                <a:solidFill>
                  <a:schemeClr val="tx1"/>
                </a:solidFill>
                <a:latin typeface="+mn-lt"/>
              </a:rPr>
              <a:t>, 2011)</a:t>
            </a:r>
            <a:endParaRPr lang="en-GB" dirty="0" smtClean="0">
              <a:solidFill>
                <a:schemeClr val="bg1"/>
              </a:solidFill>
              <a:latin typeface="Calibri Light" panose="020F0302020204030204" pitchFamily="34" charset="0"/>
            </a:endParaRPr>
          </a:p>
        </p:txBody>
      </p:sp>
    </p:spTree>
    <p:extLst>
      <p:ext uri="{BB962C8B-B14F-4D97-AF65-F5344CB8AC3E}">
        <p14:creationId xmlns:p14="http://schemas.microsoft.com/office/powerpoint/2010/main" val="2272760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Result at the time: An Inverse Distance Weighted (Heat map).</a:t>
            </a:r>
            <a:endParaRPr lang="en-GB" baseline="0" dirty="0" smtClean="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solidFill>
                  <a:srgbClr val="FF0000"/>
                </a:solidFill>
              </a:rPr>
              <a:t>I</a:t>
            </a:r>
            <a:r>
              <a:rPr lang="en-GB" baseline="0" dirty="0" smtClean="0"/>
              <a:t>t’s limitations: next slide…</a:t>
            </a:r>
          </a:p>
        </p:txBody>
      </p:sp>
    </p:spTree>
    <p:extLst>
      <p:ext uri="{BB962C8B-B14F-4D97-AF65-F5344CB8AC3E}">
        <p14:creationId xmlns:p14="http://schemas.microsoft.com/office/powerpoint/2010/main" val="21143332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727607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7830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Inverse Distance Weighted (Heat map)</a:t>
            </a:r>
            <a:r>
              <a:rPr lang="en-GB" baseline="0" dirty="0" smtClean="0">
                <a:solidFill>
                  <a:srgbClr val="FF0000"/>
                </a:solidFill>
              </a:rPr>
              <a:t> </a:t>
            </a:r>
            <a:r>
              <a:rPr lang="en-GB" baseline="0" dirty="0" smtClean="0"/>
              <a:t>and it’s limitations: </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GB" baseline="0" dirty="0" smtClean="0"/>
              <a:t>Displaying the raw tile download data saturates the map, requiring a narrow bandwidth of data density in order to show anything. This map only shows 2% of the data range.</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GB" baseline="0" dirty="0" smtClean="0"/>
              <a:t>However, the result generally reflects the distribution of population, leaving no distinction for app activity above a certain threshold (i.e. London). </a:t>
            </a:r>
            <a:endParaRPr lang="en-GB" dirty="0"/>
          </a:p>
        </p:txBody>
      </p:sp>
    </p:spTree>
    <p:extLst>
      <p:ext uri="{BB962C8B-B14F-4D97-AF65-F5344CB8AC3E}">
        <p14:creationId xmlns:p14="http://schemas.microsoft.com/office/powerpoint/2010/main" val="106526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8823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88230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0" y="1998663"/>
            <a:ext cx="9144000" cy="1143000"/>
          </a:xfrm>
        </p:spPr>
        <p:txBody>
          <a:bodyPr/>
          <a:lstStyle>
            <a:lvl1pPr algn="ctr">
              <a:defRPr sz="3600"/>
            </a:lvl1pPr>
          </a:lstStyle>
          <a:p>
            <a:r>
              <a:rPr lang="en-US" smtClean="0"/>
              <a:t>Click to edit Master title style</a:t>
            </a:r>
            <a:endParaRPr lang="en-GB"/>
          </a:p>
        </p:txBody>
      </p:sp>
      <p:sp>
        <p:nvSpPr>
          <p:cNvPr id="13315" name="Rectangle 1027"/>
          <p:cNvSpPr>
            <a:spLocks noGrp="1" noChangeArrowheads="1"/>
          </p:cNvSpPr>
          <p:nvPr>
            <p:ph type="subTitle" idx="1"/>
          </p:nvPr>
        </p:nvSpPr>
        <p:spPr>
          <a:xfrm>
            <a:off x="0" y="3746500"/>
            <a:ext cx="9144000" cy="762000"/>
          </a:xfrm>
        </p:spPr>
        <p:txBody>
          <a:bodyPr/>
          <a:lstStyle>
            <a:lvl1pPr marL="0" indent="0" algn="ctr">
              <a:buFontTx/>
              <a:buNone/>
              <a:defRPr/>
            </a:lvl1pPr>
          </a:lstStyle>
          <a:p>
            <a:r>
              <a:rPr lang="en-US" smtClean="0"/>
              <a:t>Click to edit Master subtitle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8906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238828"/>
            <a:ext cx="9144000" cy="1619172"/>
          </a:xfrm>
          <a:prstGeom prst="rect">
            <a:avLst/>
          </a:prstGeom>
        </p:spPr>
      </p:pic>
      <p:sp>
        <p:nvSpPr>
          <p:cNvPr id="11" name="Text Box 1040"/>
          <p:cNvSpPr txBox="1">
            <a:spLocks noChangeArrowheads="1"/>
          </p:cNvSpPr>
          <p:nvPr userDrawn="1"/>
        </p:nvSpPr>
        <p:spPr bwMode="auto">
          <a:xfrm>
            <a:off x="107504" y="6629400"/>
            <a:ext cx="1431802" cy="215444"/>
          </a:xfrm>
          <a:prstGeom prst="rect">
            <a:avLst/>
          </a:prstGeom>
          <a:noFill/>
          <a:ln w="9525">
            <a:noFill/>
            <a:miter lim="800000"/>
            <a:headEnd/>
            <a:tailEnd/>
          </a:ln>
          <a:effectLst/>
        </p:spPr>
        <p:txBody>
          <a:bodyPr wrap="none">
            <a:spAutoFit/>
          </a:bodyPr>
          <a:lstStyle/>
          <a:p>
            <a:pPr algn="l" eaLnBrk="1" hangingPunct="1">
              <a:defRPr/>
            </a:pPr>
            <a:r>
              <a:rPr lang="en-GB" sz="800" b="1" dirty="0">
                <a:solidFill>
                  <a:schemeClr val="bg1"/>
                </a:solidFill>
                <a:latin typeface="Arial" charset="0"/>
                <a:cs typeface="Times New Roman" pitchFamily="18" charset="0"/>
              </a:rPr>
              <a:t>© </a:t>
            </a:r>
            <a:r>
              <a:rPr lang="en-GB" sz="800" dirty="0">
                <a:solidFill>
                  <a:schemeClr val="bg1"/>
                </a:solidFill>
                <a:latin typeface="Arial" charset="0"/>
                <a:cs typeface="Times New Roman" pitchFamily="18" charset="0"/>
              </a:rPr>
              <a:t>NERC All rights reserved</a:t>
            </a:r>
            <a:endParaRPr lang="en-GB" sz="800" dirty="0">
              <a:solidFill>
                <a:schemeClr val="bg1"/>
              </a:solidFill>
              <a:latin typeface="Arial" charset="0"/>
            </a:endParaRPr>
          </a:p>
        </p:txBody>
      </p:sp>
    </p:spTree>
    <p:extLst>
      <p:ext uri="{BB962C8B-B14F-4D97-AF65-F5344CB8AC3E}">
        <p14:creationId xmlns:p14="http://schemas.microsoft.com/office/powerpoint/2010/main" val="85448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024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0788" y="260350"/>
            <a:ext cx="1800225"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260350"/>
            <a:ext cx="5248275"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822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57EA5C-70ED-483F-890E-556DC9C51D3E}" type="datetime1">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9AFC7-5942-4BF0-AED1-BDE206AD142F}" type="slidenum">
              <a:rPr lang="en-GB" smtClean="0"/>
              <a:t>‹#›</a:t>
            </a:fld>
            <a:endParaRPr lang="en-GB"/>
          </a:p>
        </p:txBody>
      </p:sp>
    </p:spTree>
    <p:extLst>
      <p:ext uri="{BB962C8B-B14F-4D97-AF65-F5344CB8AC3E}">
        <p14:creationId xmlns:p14="http://schemas.microsoft.com/office/powerpoint/2010/main" val="2100922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F4431-FFF7-44EC-889F-92A4A0FF0641}" type="datetime1">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9AFC7-5942-4BF0-AED1-BDE206AD142F}" type="slidenum">
              <a:rPr lang="en-GB" smtClean="0"/>
              <a:t>‹#›</a:t>
            </a:fld>
            <a:endParaRPr lang="en-GB"/>
          </a:p>
        </p:txBody>
      </p:sp>
    </p:spTree>
    <p:extLst>
      <p:ext uri="{BB962C8B-B14F-4D97-AF65-F5344CB8AC3E}">
        <p14:creationId xmlns:p14="http://schemas.microsoft.com/office/powerpoint/2010/main" val="318600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F79FE-4ED6-4793-B53D-4BDB6C793F6B}" type="datetime1">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9AFC7-5942-4BF0-AED1-BDE206AD142F}" type="slidenum">
              <a:rPr lang="en-GB" smtClean="0"/>
              <a:t>‹#›</a:t>
            </a:fld>
            <a:endParaRPr lang="en-GB"/>
          </a:p>
        </p:txBody>
      </p:sp>
    </p:spTree>
    <p:extLst>
      <p:ext uri="{BB962C8B-B14F-4D97-AF65-F5344CB8AC3E}">
        <p14:creationId xmlns:p14="http://schemas.microsoft.com/office/powerpoint/2010/main" val="67716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1A1BD0-F75D-46DD-B9A6-8D10956691FB}" type="datetime1">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89AFC7-5942-4BF0-AED1-BDE206AD142F}" type="slidenum">
              <a:rPr lang="en-GB" smtClean="0"/>
              <a:t>‹#›</a:t>
            </a:fld>
            <a:endParaRPr lang="en-GB"/>
          </a:p>
        </p:txBody>
      </p:sp>
    </p:spTree>
    <p:extLst>
      <p:ext uri="{BB962C8B-B14F-4D97-AF65-F5344CB8AC3E}">
        <p14:creationId xmlns:p14="http://schemas.microsoft.com/office/powerpoint/2010/main" val="1109103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F8EE9C-41C8-4234-9B53-58A773C6C529}" type="datetime1">
              <a:rPr lang="en-GB" smtClean="0"/>
              <a:t>08/09/2015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89AFC7-5942-4BF0-AED1-BDE206AD142F}" type="slidenum">
              <a:rPr lang="en-GB" smtClean="0"/>
              <a:t>‹#›</a:t>
            </a:fld>
            <a:endParaRPr lang="en-GB"/>
          </a:p>
        </p:txBody>
      </p:sp>
    </p:spTree>
    <p:extLst>
      <p:ext uri="{BB962C8B-B14F-4D97-AF65-F5344CB8AC3E}">
        <p14:creationId xmlns:p14="http://schemas.microsoft.com/office/powerpoint/2010/main" val="4022395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A47E6F-D404-4486-891B-D92F2731C954}" type="datetime1">
              <a:rPr lang="en-GB" smtClean="0"/>
              <a:t>08/09/2015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89AFC7-5942-4BF0-AED1-BDE206AD142F}" type="slidenum">
              <a:rPr lang="en-GB" smtClean="0"/>
              <a:t>‹#›</a:t>
            </a:fld>
            <a:endParaRPr lang="en-GB"/>
          </a:p>
        </p:txBody>
      </p:sp>
    </p:spTree>
    <p:extLst>
      <p:ext uri="{BB962C8B-B14F-4D97-AF65-F5344CB8AC3E}">
        <p14:creationId xmlns:p14="http://schemas.microsoft.com/office/powerpoint/2010/main" val="1687934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8834E-0B41-41AD-A10F-154FA628CF07}" type="datetime1">
              <a:rPr lang="en-GB" smtClean="0"/>
              <a:t>08/09/2015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89AFC7-5942-4BF0-AED1-BDE206AD142F}" type="slidenum">
              <a:rPr lang="en-GB" smtClean="0"/>
              <a:t>‹#›</a:t>
            </a:fld>
            <a:endParaRPr lang="en-GB"/>
          </a:p>
        </p:txBody>
      </p:sp>
    </p:spTree>
    <p:extLst>
      <p:ext uri="{BB962C8B-B14F-4D97-AF65-F5344CB8AC3E}">
        <p14:creationId xmlns:p14="http://schemas.microsoft.com/office/powerpoint/2010/main" val="77801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DB1AD-55D7-449C-B4C7-31DE1D2A62AA}" type="datetime1">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89AFC7-5942-4BF0-AED1-BDE206AD142F}" type="slidenum">
              <a:rPr lang="en-GB" smtClean="0"/>
              <a:t>‹#›</a:t>
            </a:fld>
            <a:endParaRPr lang="en-GB"/>
          </a:p>
        </p:txBody>
      </p:sp>
    </p:spTree>
    <p:extLst>
      <p:ext uri="{BB962C8B-B14F-4D97-AF65-F5344CB8AC3E}">
        <p14:creationId xmlns:p14="http://schemas.microsoft.com/office/powerpoint/2010/main" val="225524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467476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1A979-6AC0-4704-977D-71D50D089332}" type="datetime1">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89AFC7-5942-4BF0-AED1-BDE206AD142F}" type="slidenum">
              <a:rPr lang="en-GB" smtClean="0"/>
              <a:t>‹#›</a:t>
            </a:fld>
            <a:endParaRPr lang="en-GB"/>
          </a:p>
        </p:txBody>
      </p:sp>
    </p:spTree>
    <p:extLst>
      <p:ext uri="{BB962C8B-B14F-4D97-AF65-F5344CB8AC3E}">
        <p14:creationId xmlns:p14="http://schemas.microsoft.com/office/powerpoint/2010/main" val="2864501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574883-99F2-476E-9551-914BC03447F9}" type="datetime1">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9AFC7-5942-4BF0-AED1-BDE206AD142F}" type="slidenum">
              <a:rPr lang="en-GB" smtClean="0"/>
              <a:t>‹#›</a:t>
            </a:fld>
            <a:endParaRPr lang="en-GB"/>
          </a:p>
        </p:txBody>
      </p:sp>
    </p:spTree>
    <p:extLst>
      <p:ext uri="{BB962C8B-B14F-4D97-AF65-F5344CB8AC3E}">
        <p14:creationId xmlns:p14="http://schemas.microsoft.com/office/powerpoint/2010/main" val="2267777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70CCF0-29D2-40D7-B001-622C01CBAF23}" type="datetime1">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9AFC7-5942-4BF0-AED1-BDE206AD142F}" type="slidenum">
              <a:rPr lang="en-GB" smtClean="0"/>
              <a:t>‹#›</a:t>
            </a:fld>
            <a:endParaRPr lang="en-GB"/>
          </a:p>
        </p:txBody>
      </p:sp>
    </p:spTree>
    <p:extLst>
      <p:ext uri="{BB962C8B-B14F-4D97-AF65-F5344CB8AC3E}">
        <p14:creationId xmlns:p14="http://schemas.microsoft.com/office/powerpoint/2010/main" val="85806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6776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2133600"/>
            <a:ext cx="3416300"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8813" y="2133600"/>
            <a:ext cx="3416300"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451308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109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1427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91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644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168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260350"/>
            <a:ext cx="7200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900113" y="2133600"/>
            <a:ext cx="69850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53" name="Text Box 29"/>
          <p:cNvSpPr txBox="1">
            <a:spLocks noChangeArrowheads="1"/>
          </p:cNvSpPr>
          <p:nvPr/>
        </p:nvSpPr>
        <p:spPr bwMode="auto">
          <a:xfrm>
            <a:off x="104043" y="6513513"/>
            <a:ext cx="1431802" cy="215444"/>
          </a:xfrm>
          <a:prstGeom prst="rect">
            <a:avLst/>
          </a:prstGeom>
          <a:noFill/>
          <a:ln w="9525">
            <a:noFill/>
            <a:miter lim="800000"/>
            <a:headEnd/>
            <a:tailEnd/>
          </a:ln>
          <a:effectLst/>
        </p:spPr>
        <p:txBody>
          <a:bodyPr wrap="none">
            <a:spAutoFit/>
          </a:bodyPr>
          <a:lstStyle/>
          <a:p>
            <a:pPr>
              <a:defRPr/>
            </a:pPr>
            <a:r>
              <a:rPr lang="en-GB" sz="800" b="1" dirty="0">
                <a:latin typeface="Arial" charset="0"/>
              </a:rPr>
              <a:t>© </a:t>
            </a:r>
            <a:r>
              <a:rPr lang="en-GB" sz="800" dirty="0">
                <a:latin typeface="Arial" charset="0"/>
              </a:rPr>
              <a:t>NERC All rights reserved</a:t>
            </a: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81015" y="4023312"/>
            <a:ext cx="2865120" cy="2834688"/>
          </a:xfrm>
          <a:prstGeom prst="rect">
            <a:avLst/>
          </a:prstGeom>
        </p:spPr>
      </p:pic>
      <p:pic>
        <p:nvPicPr>
          <p:cNvPr id="1030" name="Picture 35" descr="bgsklrwo"/>
          <p:cNvPicPr>
            <a:picLocks noChangeAspect="1" noChangeArrowheads="1"/>
          </p:cNvPicPr>
          <p:nvPr/>
        </p:nvPicPr>
        <p:blipFill>
          <a:blip r:embed="rId1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532440" y="6251700"/>
            <a:ext cx="532324" cy="52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SzPct val="130000"/>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3000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SzPct val="130000"/>
        <a:buChar char="•"/>
        <a:defRPr sz="2200">
          <a:solidFill>
            <a:schemeClr val="tx1"/>
          </a:solidFill>
          <a:latin typeface="+mn-lt"/>
        </a:defRPr>
      </a:lvl3pPr>
      <a:lvl4pPr marL="1600200" indent="-228600" algn="l" rtl="0" eaLnBrk="1" fontAlgn="base" hangingPunct="1">
        <a:spcBef>
          <a:spcPct val="20000"/>
        </a:spcBef>
        <a:spcAft>
          <a:spcPct val="0"/>
        </a:spcAft>
        <a:buClr>
          <a:schemeClr val="tx1"/>
        </a:buClr>
        <a:buSzPct val="130000"/>
        <a:buChar char="•"/>
        <a:defRPr sz="2200">
          <a:solidFill>
            <a:schemeClr val="tx1"/>
          </a:solidFill>
          <a:latin typeface="+mn-lt"/>
        </a:defRPr>
      </a:lvl4pPr>
      <a:lvl5pPr marL="2057400" indent="-228600" algn="l" rtl="0" eaLnBrk="1" fontAlgn="base" hangingPunct="1">
        <a:spcBef>
          <a:spcPct val="20000"/>
        </a:spcBef>
        <a:spcAft>
          <a:spcPct val="0"/>
        </a:spcAft>
        <a:buClr>
          <a:schemeClr val="tx1"/>
        </a:buClr>
        <a:buSzPct val="130000"/>
        <a:buChar char="•"/>
        <a:defRPr sz="2200">
          <a:solidFill>
            <a:schemeClr val="tx1"/>
          </a:solidFill>
          <a:latin typeface="+mn-lt"/>
        </a:defRPr>
      </a:lvl5pPr>
      <a:lvl6pPr marL="2514600" indent="-228600" algn="l" rtl="0" eaLnBrk="1" fontAlgn="base" hangingPunct="1">
        <a:spcBef>
          <a:spcPct val="20000"/>
        </a:spcBef>
        <a:spcAft>
          <a:spcPct val="0"/>
        </a:spcAft>
        <a:buClr>
          <a:schemeClr val="tx1"/>
        </a:buClr>
        <a:buSzPct val="130000"/>
        <a:buChar char="•"/>
        <a:defRPr sz="2200">
          <a:solidFill>
            <a:schemeClr val="tx1"/>
          </a:solidFill>
          <a:latin typeface="+mn-lt"/>
        </a:defRPr>
      </a:lvl6pPr>
      <a:lvl7pPr marL="2971800" indent="-228600" algn="l" rtl="0" eaLnBrk="1" fontAlgn="base" hangingPunct="1">
        <a:spcBef>
          <a:spcPct val="20000"/>
        </a:spcBef>
        <a:spcAft>
          <a:spcPct val="0"/>
        </a:spcAft>
        <a:buClr>
          <a:schemeClr val="tx1"/>
        </a:buClr>
        <a:buSzPct val="130000"/>
        <a:buChar char="•"/>
        <a:defRPr sz="2200">
          <a:solidFill>
            <a:schemeClr val="tx1"/>
          </a:solidFill>
          <a:latin typeface="+mn-lt"/>
        </a:defRPr>
      </a:lvl7pPr>
      <a:lvl8pPr marL="3429000" indent="-228600" algn="l" rtl="0" eaLnBrk="1" fontAlgn="base" hangingPunct="1">
        <a:spcBef>
          <a:spcPct val="20000"/>
        </a:spcBef>
        <a:spcAft>
          <a:spcPct val="0"/>
        </a:spcAft>
        <a:buClr>
          <a:schemeClr val="tx1"/>
        </a:buClr>
        <a:buSzPct val="130000"/>
        <a:buChar char="•"/>
        <a:defRPr sz="2200">
          <a:solidFill>
            <a:schemeClr val="tx1"/>
          </a:solidFill>
          <a:latin typeface="+mn-lt"/>
        </a:defRPr>
      </a:lvl8pPr>
      <a:lvl9pPr marL="3886200" indent="-228600" algn="l" rtl="0" eaLnBrk="1" fontAlgn="base" hangingPunct="1">
        <a:spcBef>
          <a:spcPct val="20000"/>
        </a:spcBef>
        <a:spcAft>
          <a:spcPct val="0"/>
        </a:spcAft>
        <a:buClr>
          <a:schemeClr val="tx1"/>
        </a:buClr>
        <a:buSzPct val="13000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DD6D8-D518-4B4B-8D21-B130A192B629}" type="datetime1">
              <a:rPr lang="en-GB" smtClean="0"/>
              <a:t>08/09/2015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9AFC7-5942-4BF0-AED1-BDE206AD142F}" type="slidenum">
              <a:rPr lang="en-GB" smtClean="0"/>
              <a:t>‹#›</a:t>
            </a:fld>
            <a:endParaRPr lang="en-GB"/>
          </a:p>
        </p:txBody>
      </p:sp>
    </p:spTree>
    <p:extLst>
      <p:ext uri="{BB962C8B-B14F-4D97-AF65-F5344CB8AC3E}">
        <p14:creationId xmlns:p14="http://schemas.microsoft.com/office/powerpoint/2010/main" val="8066315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gif"/><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173885"/>
            <a:ext cx="9144000" cy="1039091"/>
          </a:xfrm>
        </p:spPr>
        <p:txBody>
          <a:bodyPr/>
          <a:lstStyle/>
          <a:p>
            <a:r>
              <a:rPr lang="en-US" altLang="en-US" sz="3200" dirty="0" smtClean="0"/>
              <a:t>Cartograms and Choropleth maps:</a:t>
            </a:r>
            <a:br>
              <a:rPr lang="en-US" altLang="en-US" sz="3200" dirty="0" smtClean="0"/>
            </a:br>
            <a:r>
              <a:rPr lang="en-US" altLang="en-US" sz="2000" dirty="0" smtClean="0"/>
              <a:t>an investigation into communicative effectiveness</a:t>
            </a:r>
            <a:br>
              <a:rPr lang="en-US" altLang="en-US" sz="2000" dirty="0" smtClean="0"/>
            </a:br>
            <a:r>
              <a:rPr lang="en-US" altLang="en-US" sz="2000" dirty="0" smtClean="0"/>
              <a:t>using mobile app usage data.</a:t>
            </a:r>
          </a:p>
        </p:txBody>
      </p:sp>
      <p:sp>
        <p:nvSpPr>
          <p:cNvPr id="3075" name="Rectangle 3"/>
          <p:cNvSpPr>
            <a:spLocks noGrp="1" noChangeArrowheads="1"/>
          </p:cNvSpPr>
          <p:nvPr>
            <p:ph type="subTitle" idx="1"/>
          </p:nvPr>
        </p:nvSpPr>
        <p:spPr/>
        <p:txBody>
          <a:bodyPr/>
          <a:lstStyle/>
          <a:p>
            <a:r>
              <a:rPr lang="en-US" altLang="en-US" sz="2000" dirty="0" smtClean="0"/>
              <a:t>Henry Holbrook and Clive Cartwright</a:t>
            </a:r>
          </a:p>
          <a:p>
            <a:endParaRPr lang="en-US" altLang="en-US" sz="2000" dirty="0" smtClean="0"/>
          </a:p>
        </p:txBody>
      </p:sp>
      <p:sp>
        <p:nvSpPr>
          <p:cNvPr id="3" name="TextBox 2"/>
          <p:cNvSpPr txBox="1"/>
          <p:nvPr/>
        </p:nvSpPr>
        <p:spPr>
          <a:xfrm>
            <a:off x="5969260" y="5949280"/>
            <a:ext cx="3095591" cy="830997"/>
          </a:xfrm>
          <a:prstGeom prst="rect">
            <a:avLst/>
          </a:prstGeom>
          <a:noFill/>
        </p:spPr>
        <p:txBody>
          <a:bodyPr wrap="none" rtlCol="0">
            <a:spAutoFit/>
          </a:bodyPr>
          <a:lstStyle/>
          <a:p>
            <a:pPr algn="r"/>
            <a:r>
              <a:rPr lang="en-GB" sz="1600" dirty="0">
                <a:solidFill>
                  <a:schemeClr val="bg1"/>
                </a:solidFill>
                <a:latin typeface="+mj-lt"/>
              </a:rPr>
              <a:t>BCS ‐ </a:t>
            </a:r>
            <a:r>
              <a:rPr lang="en-GB" sz="1600" dirty="0" err="1">
                <a:solidFill>
                  <a:schemeClr val="bg1"/>
                </a:solidFill>
                <a:latin typeface="+mj-lt"/>
              </a:rPr>
              <a:t>SoC</a:t>
            </a:r>
            <a:r>
              <a:rPr lang="en-GB" sz="1600" dirty="0">
                <a:solidFill>
                  <a:schemeClr val="bg1"/>
                </a:solidFill>
                <a:latin typeface="+mj-lt"/>
              </a:rPr>
              <a:t> Conference</a:t>
            </a:r>
          </a:p>
          <a:p>
            <a:pPr algn="r"/>
            <a:r>
              <a:rPr lang="en-GB" sz="1600" dirty="0">
                <a:solidFill>
                  <a:schemeClr val="bg1"/>
                </a:solidFill>
                <a:latin typeface="+mj-lt"/>
              </a:rPr>
              <a:t>Mapping Together</a:t>
            </a:r>
          </a:p>
          <a:p>
            <a:pPr algn="r"/>
            <a:r>
              <a:rPr lang="en-GB" sz="1600" dirty="0" smtClean="0">
                <a:solidFill>
                  <a:schemeClr val="bg1"/>
                </a:solidFill>
                <a:latin typeface="+mj-lt"/>
              </a:rPr>
              <a:t>8th-10th </a:t>
            </a:r>
            <a:r>
              <a:rPr lang="en-GB" sz="1600" dirty="0">
                <a:solidFill>
                  <a:schemeClr val="bg1"/>
                </a:solidFill>
                <a:latin typeface="+mj-lt"/>
              </a:rPr>
              <a:t>September </a:t>
            </a:r>
            <a:r>
              <a:rPr lang="en-GB" sz="1600" dirty="0" smtClean="0">
                <a:solidFill>
                  <a:schemeClr val="bg1"/>
                </a:solidFill>
                <a:latin typeface="+mj-lt"/>
              </a:rPr>
              <a:t>2015 </a:t>
            </a:r>
            <a:r>
              <a:rPr lang="en-GB" sz="1600" dirty="0">
                <a:solidFill>
                  <a:schemeClr val="bg1"/>
                </a:solidFill>
                <a:latin typeface="+mj-lt"/>
              </a:rPr>
              <a:t>· </a:t>
            </a:r>
            <a:r>
              <a:rPr lang="en-GB" sz="1600" dirty="0" smtClean="0">
                <a:solidFill>
                  <a:schemeClr val="bg1"/>
                </a:solidFill>
                <a:latin typeface="+mj-lt"/>
              </a:rPr>
              <a:t>York</a:t>
            </a:r>
            <a:endParaRPr lang="en-GB"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6D8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081411"/>
            <a:ext cx="2537829" cy="1583055"/>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818903"/>
            <a:ext cx="2226595" cy="1845563"/>
          </a:xfrm>
          <a:prstGeom prst="rect">
            <a:avLst/>
          </a:prstGeom>
        </p:spPr>
      </p:pic>
      <p:sp>
        <p:nvSpPr>
          <p:cNvPr id="7" name="TextBox 6"/>
          <p:cNvSpPr txBox="1"/>
          <p:nvPr/>
        </p:nvSpPr>
        <p:spPr>
          <a:xfrm>
            <a:off x="323528" y="4221088"/>
            <a:ext cx="2753853" cy="461665"/>
          </a:xfrm>
          <a:prstGeom prst="rect">
            <a:avLst/>
          </a:prstGeom>
          <a:noFill/>
        </p:spPr>
        <p:txBody>
          <a:bodyPr wrap="square" rtlCol="0">
            <a:spAutoFit/>
          </a:bodyPr>
          <a:lstStyle/>
          <a:p>
            <a:r>
              <a:rPr lang="en-GB" dirty="0" smtClean="0">
                <a:solidFill>
                  <a:schemeClr val="bg1"/>
                </a:solidFill>
                <a:latin typeface="Calibri Light" panose="020F0302020204030204" pitchFamily="34" charset="0"/>
              </a:rPr>
              <a:t>communicating…</a:t>
            </a:r>
            <a:endParaRPr lang="en-GB" dirty="0">
              <a:solidFill>
                <a:schemeClr val="bg1"/>
              </a:solidFill>
              <a:latin typeface="Calibri Light" panose="020F0302020204030204" pitchFamily="34" charset="0"/>
            </a:endParaRPr>
          </a:p>
        </p:txBody>
      </p:sp>
      <p:sp>
        <p:nvSpPr>
          <p:cNvPr id="8" name="TextBox 7"/>
          <p:cNvSpPr txBox="1"/>
          <p:nvPr/>
        </p:nvSpPr>
        <p:spPr>
          <a:xfrm>
            <a:off x="3353197" y="4221088"/>
            <a:ext cx="3126381" cy="461665"/>
          </a:xfrm>
          <a:prstGeom prst="rect">
            <a:avLst/>
          </a:prstGeom>
          <a:noFill/>
        </p:spPr>
        <p:txBody>
          <a:bodyPr wrap="square" rtlCol="0">
            <a:spAutoFit/>
          </a:bodyPr>
          <a:lstStyle/>
          <a:p>
            <a:r>
              <a:rPr lang="en-GB" dirty="0" smtClean="0">
                <a:solidFill>
                  <a:schemeClr val="bg1"/>
                </a:solidFill>
                <a:latin typeface="Calibri Light" panose="020F0302020204030204" pitchFamily="34" charset="0"/>
              </a:rPr>
              <a:t>by appropriate means…</a:t>
            </a:r>
            <a:endParaRPr lang="en-GB" dirty="0">
              <a:solidFill>
                <a:schemeClr val="bg1"/>
              </a:solidFill>
              <a:latin typeface="Calibri Light" panose="020F0302020204030204" pitchFamily="34" charset="0"/>
            </a:endParaRPr>
          </a:p>
        </p:txBody>
      </p:sp>
      <p:sp>
        <p:nvSpPr>
          <p:cNvPr id="9" name="TextBox 8"/>
          <p:cNvSpPr txBox="1"/>
          <p:nvPr/>
        </p:nvSpPr>
        <p:spPr>
          <a:xfrm>
            <a:off x="6588225" y="6093296"/>
            <a:ext cx="2443920"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Visualising</a:t>
            </a:r>
            <a:endParaRPr lang="en-GB" sz="4000" dirty="0">
              <a:solidFill>
                <a:schemeClr val="bg1">
                  <a:alpha val="50000"/>
                </a:schemeClr>
              </a:solidFill>
              <a:effectLst/>
              <a:latin typeface="Calibri Light" panose="020F0302020204030204" pitchFamily="34" charset="0"/>
            </a:endParaRPr>
          </a:p>
        </p:txBody>
      </p:sp>
      <p:sp>
        <p:nvSpPr>
          <p:cNvPr id="10" name="TextBox 9"/>
          <p:cNvSpPr txBox="1"/>
          <p:nvPr/>
        </p:nvSpPr>
        <p:spPr>
          <a:xfrm>
            <a:off x="1259632" y="548680"/>
            <a:ext cx="6480720" cy="523220"/>
          </a:xfrm>
          <a:prstGeom prst="rect">
            <a:avLst/>
          </a:prstGeom>
          <a:noFill/>
        </p:spPr>
        <p:txBody>
          <a:bodyPr wrap="square" rtlCol="0">
            <a:spAutoFit/>
          </a:bodyPr>
          <a:lstStyle/>
          <a:p>
            <a:r>
              <a:rPr lang="en-GB" sz="2800" dirty="0" smtClean="0">
                <a:solidFill>
                  <a:schemeClr val="bg1"/>
                </a:solidFill>
                <a:latin typeface="Calibri Light" panose="020F0302020204030204" pitchFamily="34" charset="0"/>
              </a:rPr>
              <a:t>Visualising depends on…</a:t>
            </a:r>
            <a:endParaRPr lang="en-GB" sz="2800" dirty="0">
              <a:solidFill>
                <a:schemeClr val="bg1"/>
              </a:solidFill>
              <a:latin typeface="Calibri Light" panose="020F0302020204030204" pitchFamily="34" charset="0"/>
            </a:endParaRPr>
          </a:p>
        </p:txBody>
      </p:sp>
      <p:sp>
        <p:nvSpPr>
          <p:cNvPr id="11" name="Slide Number Placeholder 10"/>
          <p:cNvSpPr>
            <a:spLocks noGrp="1"/>
          </p:cNvSpPr>
          <p:nvPr>
            <p:ph type="sldNum" sz="quarter" idx="12"/>
          </p:nvPr>
        </p:nvSpPr>
        <p:spPr/>
        <p:txBody>
          <a:bodyPr/>
          <a:lstStyle/>
          <a:p>
            <a:fld id="{1489AFC7-5942-4BF0-AED1-BDE206AD142F}" type="slidenum">
              <a:rPr lang="en-GB" smtClean="0"/>
              <a:t>10</a:t>
            </a:fld>
            <a:endParaRPr lang="en-GB"/>
          </a:p>
        </p:txBody>
      </p:sp>
    </p:spTree>
    <p:extLst>
      <p:ext uri="{BB962C8B-B14F-4D97-AF65-F5344CB8AC3E}">
        <p14:creationId xmlns:p14="http://schemas.microsoft.com/office/powerpoint/2010/main" val="410221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grpId="0" nodeType="withEffect">
                                  <p:stCondLst>
                                    <p:cond delay="0"/>
                                  </p:stCondLst>
                                  <p:childTnLst>
                                    <p:set>
                                      <p:cBhvr rctx="PPT">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6D8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081411"/>
            <a:ext cx="2537829" cy="15830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818903"/>
            <a:ext cx="2226595" cy="18455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1646289"/>
            <a:ext cx="1800200" cy="2412171"/>
          </a:xfrm>
          <a:prstGeom prst="rect">
            <a:avLst/>
          </a:prstGeom>
        </p:spPr>
      </p:pic>
      <p:sp>
        <p:nvSpPr>
          <p:cNvPr id="7" name="TextBox 6"/>
          <p:cNvSpPr txBox="1"/>
          <p:nvPr/>
        </p:nvSpPr>
        <p:spPr>
          <a:xfrm>
            <a:off x="323528" y="4221088"/>
            <a:ext cx="2753853" cy="461665"/>
          </a:xfrm>
          <a:prstGeom prst="rect">
            <a:avLst/>
          </a:prstGeom>
          <a:noFill/>
        </p:spPr>
        <p:txBody>
          <a:bodyPr wrap="square" rtlCol="0">
            <a:spAutoFit/>
          </a:bodyPr>
          <a:lstStyle/>
          <a:p>
            <a:r>
              <a:rPr lang="en-GB" dirty="0" smtClean="0">
                <a:solidFill>
                  <a:schemeClr val="bg1"/>
                </a:solidFill>
                <a:latin typeface="Calibri Light" panose="020F0302020204030204" pitchFamily="34" charset="0"/>
              </a:rPr>
              <a:t>communicating…</a:t>
            </a:r>
            <a:endParaRPr lang="en-GB" dirty="0">
              <a:solidFill>
                <a:schemeClr val="bg1"/>
              </a:solidFill>
              <a:latin typeface="Calibri Light" panose="020F0302020204030204" pitchFamily="34" charset="0"/>
            </a:endParaRPr>
          </a:p>
        </p:txBody>
      </p:sp>
      <p:sp>
        <p:nvSpPr>
          <p:cNvPr id="8" name="TextBox 7"/>
          <p:cNvSpPr txBox="1"/>
          <p:nvPr/>
        </p:nvSpPr>
        <p:spPr>
          <a:xfrm>
            <a:off x="3353197" y="4221088"/>
            <a:ext cx="3126381" cy="461665"/>
          </a:xfrm>
          <a:prstGeom prst="rect">
            <a:avLst/>
          </a:prstGeom>
          <a:noFill/>
        </p:spPr>
        <p:txBody>
          <a:bodyPr wrap="square" rtlCol="0">
            <a:spAutoFit/>
          </a:bodyPr>
          <a:lstStyle/>
          <a:p>
            <a:r>
              <a:rPr lang="en-GB" dirty="0" smtClean="0">
                <a:solidFill>
                  <a:schemeClr val="bg1"/>
                </a:solidFill>
                <a:latin typeface="Calibri Light" panose="020F0302020204030204" pitchFamily="34" charset="0"/>
              </a:rPr>
              <a:t>by appropriate means…</a:t>
            </a:r>
            <a:endParaRPr lang="en-GB" dirty="0">
              <a:solidFill>
                <a:schemeClr val="bg1"/>
              </a:solidFill>
              <a:latin typeface="Calibri Light" panose="020F0302020204030204" pitchFamily="34" charset="0"/>
            </a:endParaRPr>
          </a:p>
        </p:txBody>
      </p:sp>
      <p:sp>
        <p:nvSpPr>
          <p:cNvPr id="9" name="TextBox 8"/>
          <p:cNvSpPr txBox="1"/>
          <p:nvPr/>
        </p:nvSpPr>
        <p:spPr>
          <a:xfrm>
            <a:off x="6588225" y="6093296"/>
            <a:ext cx="2443920"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Visualising</a:t>
            </a:r>
            <a:endParaRPr lang="en-GB" sz="4000" dirty="0">
              <a:solidFill>
                <a:schemeClr val="bg1">
                  <a:alpha val="50000"/>
                </a:schemeClr>
              </a:solidFill>
              <a:effectLst/>
              <a:latin typeface="Calibri Light" panose="020F0302020204030204" pitchFamily="34" charset="0"/>
            </a:endParaRPr>
          </a:p>
        </p:txBody>
      </p:sp>
      <p:sp>
        <p:nvSpPr>
          <p:cNvPr id="10" name="TextBox 9"/>
          <p:cNvSpPr txBox="1"/>
          <p:nvPr/>
        </p:nvSpPr>
        <p:spPr>
          <a:xfrm>
            <a:off x="1259632" y="548680"/>
            <a:ext cx="6480720" cy="523220"/>
          </a:xfrm>
          <a:prstGeom prst="rect">
            <a:avLst/>
          </a:prstGeom>
          <a:noFill/>
        </p:spPr>
        <p:txBody>
          <a:bodyPr wrap="square" rtlCol="0">
            <a:spAutoFit/>
          </a:bodyPr>
          <a:lstStyle/>
          <a:p>
            <a:r>
              <a:rPr lang="en-GB" sz="2800" dirty="0" smtClean="0">
                <a:solidFill>
                  <a:schemeClr val="bg1"/>
                </a:solidFill>
                <a:latin typeface="Calibri Light" panose="020F0302020204030204" pitchFamily="34" charset="0"/>
              </a:rPr>
              <a:t>Visualising depends on…</a:t>
            </a:r>
            <a:endParaRPr lang="en-GB" sz="2800" dirty="0">
              <a:solidFill>
                <a:schemeClr val="bg1"/>
              </a:solidFill>
              <a:latin typeface="Calibri Light" panose="020F0302020204030204" pitchFamily="34" charset="0"/>
            </a:endParaRPr>
          </a:p>
        </p:txBody>
      </p:sp>
      <p:sp>
        <p:nvSpPr>
          <p:cNvPr id="11" name="TextBox 10"/>
          <p:cNvSpPr txBox="1"/>
          <p:nvPr/>
        </p:nvSpPr>
        <p:spPr>
          <a:xfrm>
            <a:off x="6624228" y="4221088"/>
            <a:ext cx="2371913" cy="1569660"/>
          </a:xfrm>
          <a:prstGeom prst="rect">
            <a:avLst/>
          </a:prstGeom>
          <a:noFill/>
        </p:spPr>
        <p:txBody>
          <a:bodyPr wrap="square" rtlCol="0">
            <a:spAutoFit/>
          </a:bodyPr>
          <a:lstStyle/>
          <a:p>
            <a:r>
              <a:rPr lang="en-GB" dirty="0">
                <a:solidFill>
                  <a:schemeClr val="bg1"/>
                </a:solidFill>
                <a:latin typeface="Calibri Light" panose="020F0302020204030204" pitchFamily="34" charset="0"/>
              </a:rPr>
              <a:t>i</a:t>
            </a:r>
            <a:r>
              <a:rPr lang="en-GB" dirty="0" smtClean="0">
                <a:solidFill>
                  <a:schemeClr val="bg1"/>
                </a:solidFill>
                <a:latin typeface="Calibri Light" panose="020F0302020204030204" pitchFamily="34" charset="0"/>
              </a:rPr>
              <a:t>n a suitable format for the story and the audience</a:t>
            </a:r>
            <a:endParaRPr lang="en-GB" dirty="0">
              <a:solidFill>
                <a:schemeClr val="bg1"/>
              </a:solidFill>
              <a:latin typeface="Calibri Light" panose="020F0302020204030204" pitchFamily="34" charset="0"/>
            </a:endParaRPr>
          </a:p>
        </p:txBody>
      </p:sp>
      <p:sp>
        <p:nvSpPr>
          <p:cNvPr id="13" name="Slide Number Placeholder 12"/>
          <p:cNvSpPr>
            <a:spLocks noGrp="1"/>
          </p:cNvSpPr>
          <p:nvPr>
            <p:ph type="sldNum" sz="quarter" idx="12"/>
          </p:nvPr>
        </p:nvSpPr>
        <p:spPr/>
        <p:txBody>
          <a:bodyPr/>
          <a:lstStyle/>
          <a:p>
            <a:fld id="{1489AFC7-5942-4BF0-AED1-BDE206AD142F}" type="slidenum">
              <a:rPr lang="en-GB" smtClean="0"/>
              <a:t>11</a:t>
            </a:fld>
            <a:endParaRPr lang="en-GB"/>
          </a:p>
        </p:txBody>
      </p:sp>
    </p:spTree>
    <p:extLst>
      <p:ext uri="{BB962C8B-B14F-4D97-AF65-F5344CB8AC3E}">
        <p14:creationId xmlns:p14="http://schemas.microsoft.com/office/powerpoint/2010/main" val="40923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grpId="0" nodeType="withEffect">
                                  <p:stCondLst>
                                    <p:cond delay="0"/>
                                  </p:stCondLst>
                                  <p:childTnLst>
                                    <p:set>
                                      <p:cBhvr rctx="PPT">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5"/>
                                      </p:to>
                                    </p:set>
                                    <p:animEffect filter="image" prLst="opacity: 0.5">
                                      <p:cBhvr rctx="IE">
                                        <p:cTn id="13" dur="indefinite"/>
                                        <p:tgtEl>
                                          <p:spTgt spid="5"/>
                                        </p:tgtEl>
                                      </p:cBhvr>
                                    </p:animEffect>
                                  </p:childTnLst>
                                </p:cTn>
                              </p:par>
                              <p:par>
                                <p:cTn id="14" presetID="9" presetClass="emph" presetSubtype="0" grpId="0" nodeType="withEffect">
                                  <p:stCondLst>
                                    <p:cond delay="0"/>
                                  </p:stCondLst>
                                  <p:childTnLst>
                                    <p:set>
                                      <p:cBhvr rctx="PPT">
                                        <p:cTn id="15" dur="indefinite"/>
                                        <p:tgtEl>
                                          <p:spTgt spid="8"/>
                                        </p:tgtEl>
                                        <p:attrNameLst>
                                          <p:attrName>style.opacity</p:attrName>
                                        </p:attrNameLst>
                                      </p:cBhvr>
                                      <p:to>
                                        <p:strVal val="0.5"/>
                                      </p:to>
                                    </p:set>
                                    <p:animEffect filter="image" prLst="opacity: 0.5">
                                      <p:cBhvr rctx="IE">
                                        <p:cTn id="16"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6D8B"/>
        </a:solidFill>
        <a:effectLst/>
      </p:bgPr>
    </p:bg>
    <p:spTree>
      <p:nvGrpSpPr>
        <p:cNvPr id="1" name=""/>
        <p:cNvGrpSpPr/>
        <p:nvPr/>
      </p:nvGrpSpPr>
      <p:grpSpPr>
        <a:xfrm>
          <a:off x="0" y="0"/>
          <a:ext cx="0" cy="0"/>
          <a:chOff x="0" y="0"/>
          <a:chExt cx="0" cy="0"/>
        </a:xfrm>
      </p:grpSpPr>
      <p:sp>
        <p:nvSpPr>
          <p:cNvPr id="9" name="TextBox 8"/>
          <p:cNvSpPr txBox="1"/>
          <p:nvPr/>
        </p:nvSpPr>
        <p:spPr>
          <a:xfrm>
            <a:off x="6588225" y="6093296"/>
            <a:ext cx="2443920"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Visualising</a:t>
            </a:r>
            <a:endParaRPr lang="en-GB" sz="4000" dirty="0">
              <a:solidFill>
                <a:schemeClr val="bg1">
                  <a:alpha val="50000"/>
                </a:schemeClr>
              </a:solidFill>
              <a:effectLst/>
              <a:latin typeface="Calibri Light" panose="020F0302020204030204" pitchFamily="34" charset="0"/>
            </a:endParaRPr>
          </a:p>
        </p:txBody>
      </p:sp>
      <p:sp>
        <p:nvSpPr>
          <p:cNvPr id="2" name="TextBox 1"/>
          <p:cNvSpPr txBox="1"/>
          <p:nvPr/>
        </p:nvSpPr>
        <p:spPr>
          <a:xfrm>
            <a:off x="1187624" y="764704"/>
            <a:ext cx="6480720" cy="523220"/>
          </a:xfrm>
          <a:prstGeom prst="rect">
            <a:avLst/>
          </a:prstGeom>
          <a:noFill/>
        </p:spPr>
        <p:txBody>
          <a:bodyPr wrap="square" rtlCol="0">
            <a:spAutoFit/>
          </a:bodyPr>
          <a:lstStyle/>
          <a:p>
            <a:pPr algn="l"/>
            <a:r>
              <a:rPr lang="en-GB" sz="2800" dirty="0" smtClean="0">
                <a:solidFill>
                  <a:schemeClr val="bg1"/>
                </a:solidFill>
                <a:latin typeface="Calibri Light" panose="020F0302020204030204" pitchFamily="34" charset="0"/>
              </a:rPr>
              <a:t>The alternatives</a:t>
            </a:r>
            <a:endParaRPr lang="en-GB" sz="2800" dirty="0">
              <a:solidFill>
                <a:schemeClr val="bg1"/>
              </a:solidFill>
              <a:latin typeface="Calibri Light" panose="020F0302020204030204" pitchFamily="34" charset="0"/>
            </a:endParaRPr>
          </a:p>
        </p:txBody>
      </p:sp>
      <p:sp>
        <p:nvSpPr>
          <p:cNvPr id="12" name="TextBox 11"/>
          <p:cNvSpPr txBox="1"/>
          <p:nvPr/>
        </p:nvSpPr>
        <p:spPr>
          <a:xfrm>
            <a:off x="1115616" y="1801674"/>
            <a:ext cx="6480720" cy="1384995"/>
          </a:xfrm>
          <a:prstGeom prst="rect">
            <a:avLst/>
          </a:prstGeom>
          <a:noFill/>
        </p:spPr>
        <p:txBody>
          <a:bodyPr wrap="square" rtlCol="0">
            <a:spAutoFit/>
          </a:bodyPr>
          <a:lstStyle/>
          <a:p>
            <a:pPr algn="l"/>
            <a:r>
              <a:rPr lang="en-GB" sz="2800" dirty="0" smtClean="0">
                <a:solidFill>
                  <a:schemeClr val="bg1"/>
                </a:solidFill>
                <a:latin typeface="Calibri Light" panose="020F0302020204030204" pitchFamily="34" charset="0"/>
              </a:rPr>
              <a:t>Our research revealed that there were two other types of maps that would be capable of communicating this type of data. </a:t>
            </a:r>
            <a:endParaRPr lang="en-GB" sz="2800" dirty="0">
              <a:solidFill>
                <a:schemeClr val="bg1"/>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12</a:t>
            </a:fld>
            <a:endParaRPr lang="en-GB"/>
          </a:p>
        </p:txBody>
      </p:sp>
    </p:spTree>
    <p:extLst>
      <p:ext uri="{BB962C8B-B14F-4D97-AF65-F5344CB8AC3E}">
        <p14:creationId xmlns:p14="http://schemas.microsoft.com/office/powerpoint/2010/main" val="2817886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6D8B"/>
        </a:solidFill>
        <a:effectLst/>
      </p:bgPr>
    </p:bg>
    <p:spTree>
      <p:nvGrpSpPr>
        <p:cNvPr id="1" name=""/>
        <p:cNvGrpSpPr/>
        <p:nvPr/>
      </p:nvGrpSpPr>
      <p:grpSpPr>
        <a:xfrm>
          <a:off x="0" y="0"/>
          <a:ext cx="0" cy="0"/>
          <a:chOff x="0" y="0"/>
          <a:chExt cx="0" cy="0"/>
        </a:xfrm>
      </p:grpSpPr>
      <p:sp>
        <p:nvSpPr>
          <p:cNvPr id="9" name="TextBox 8"/>
          <p:cNvSpPr txBox="1"/>
          <p:nvPr/>
        </p:nvSpPr>
        <p:spPr>
          <a:xfrm>
            <a:off x="6588225" y="6093296"/>
            <a:ext cx="2443920"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Visualising</a:t>
            </a:r>
            <a:endParaRPr lang="en-GB" sz="4000" dirty="0">
              <a:solidFill>
                <a:schemeClr val="bg1">
                  <a:alpha val="50000"/>
                </a:schemeClr>
              </a:solidFill>
              <a:effectLst/>
              <a:latin typeface="Calibri Light" panose="020F0302020204030204" pitchFamily="34" charset="0"/>
            </a:endParaRPr>
          </a:p>
        </p:txBody>
      </p:sp>
      <p:sp>
        <p:nvSpPr>
          <p:cNvPr id="2" name="TextBox 1"/>
          <p:cNvSpPr txBox="1"/>
          <p:nvPr/>
        </p:nvSpPr>
        <p:spPr>
          <a:xfrm>
            <a:off x="1187624" y="764704"/>
            <a:ext cx="6480720" cy="523220"/>
          </a:xfrm>
          <a:prstGeom prst="rect">
            <a:avLst/>
          </a:prstGeom>
          <a:noFill/>
        </p:spPr>
        <p:txBody>
          <a:bodyPr wrap="square" rtlCol="0">
            <a:spAutoFit/>
          </a:bodyPr>
          <a:lstStyle/>
          <a:p>
            <a:pPr algn="l"/>
            <a:r>
              <a:rPr lang="en-GB" sz="2800" dirty="0" smtClean="0">
                <a:solidFill>
                  <a:schemeClr val="bg1"/>
                </a:solidFill>
                <a:latin typeface="Calibri Light" panose="020F0302020204030204" pitchFamily="34" charset="0"/>
              </a:rPr>
              <a:t>The alternatives</a:t>
            </a:r>
            <a:endParaRPr lang="en-GB" sz="2800" dirty="0">
              <a:solidFill>
                <a:schemeClr val="bg1"/>
              </a:solidFill>
              <a:latin typeface="Calibri Light" panose="020F0302020204030204" pitchFamily="34" charset="0"/>
            </a:endParaRPr>
          </a:p>
        </p:txBody>
      </p:sp>
      <p:sp>
        <p:nvSpPr>
          <p:cNvPr id="6" name="TextBox 5"/>
          <p:cNvSpPr txBox="1"/>
          <p:nvPr/>
        </p:nvSpPr>
        <p:spPr>
          <a:xfrm>
            <a:off x="971600" y="3140768"/>
            <a:ext cx="6480720" cy="369332"/>
          </a:xfrm>
          <a:prstGeom prst="rect">
            <a:avLst/>
          </a:prstGeom>
          <a:noFill/>
        </p:spPr>
        <p:txBody>
          <a:bodyPr wrap="square" rtlCol="0">
            <a:spAutoFit/>
          </a:bodyPr>
          <a:lstStyle/>
          <a:p>
            <a:pPr algn="l"/>
            <a:r>
              <a:rPr lang="en-GB" sz="1800" dirty="0" smtClean="0">
                <a:solidFill>
                  <a:schemeClr val="bg1"/>
                </a:solidFill>
                <a:latin typeface="Calibri Light" panose="020F0302020204030204" pitchFamily="34" charset="0"/>
              </a:rPr>
              <a:t>British election results map (2010)</a:t>
            </a:r>
            <a:endParaRPr lang="en-GB" sz="1800" dirty="0">
              <a:solidFill>
                <a:schemeClr val="bg1"/>
              </a:solidFill>
              <a:latin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165" y="599254"/>
            <a:ext cx="3944120" cy="5821692"/>
          </a:xfrm>
          <a:prstGeom prst="rect">
            <a:avLst/>
          </a:prstGeom>
        </p:spPr>
      </p:pic>
      <p:sp>
        <p:nvSpPr>
          <p:cNvPr id="8" name="Slide Number Placeholder 7"/>
          <p:cNvSpPr>
            <a:spLocks noGrp="1"/>
          </p:cNvSpPr>
          <p:nvPr>
            <p:ph type="sldNum" sz="quarter" idx="12"/>
          </p:nvPr>
        </p:nvSpPr>
        <p:spPr/>
        <p:txBody>
          <a:bodyPr/>
          <a:lstStyle/>
          <a:p>
            <a:fld id="{1489AFC7-5942-4BF0-AED1-BDE206AD142F}" type="slidenum">
              <a:rPr lang="en-GB" smtClean="0"/>
              <a:t>13</a:t>
            </a:fld>
            <a:endParaRPr lang="en-GB"/>
          </a:p>
        </p:txBody>
      </p:sp>
    </p:spTree>
    <p:extLst>
      <p:ext uri="{BB962C8B-B14F-4D97-AF65-F5344CB8AC3E}">
        <p14:creationId xmlns:p14="http://schemas.microsoft.com/office/powerpoint/2010/main" val="1552522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6D8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749" y="615603"/>
            <a:ext cx="3843536" cy="5724156"/>
          </a:xfrm>
          <a:prstGeom prst="rect">
            <a:avLst/>
          </a:prstGeom>
        </p:spPr>
      </p:pic>
      <p:sp>
        <p:nvSpPr>
          <p:cNvPr id="9" name="TextBox 8"/>
          <p:cNvSpPr txBox="1"/>
          <p:nvPr/>
        </p:nvSpPr>
        <p:spPr>
          <a:xfrm>
            <a:off x="6588225" y="6093296"/>
            <a:ext cx="2443920"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Visualising</a:t>
            </a:r>
            <a:endParaRPr lang="en-GB" sz="4000" dirty="0">
              <a:solidFill>
                <a:schemeClr val="bg1">
                  <a:alpha val="50000"/>
                </a:schemeClr>
              </a:solidFill>
              <a:effectLst/>
              <a:latin typeface="Calibri Light" panose="020F0302020204030204" pitchFamily="34" charset="0"/>
            </a:endParaRPr>
          </a:p>
        </p:txBody>
      </p:sp>
      <p:sp>
        <p:nvSpPr>
          <p:cNvPr id="2" name="TextBox 1"/>
          <p:cNvSpPr txBox="1"/>
          <p:nvPr/>
        </p:nvSpPr>
        <p:spPr>
          <a:xfrm>
            <a:off x="1187624" y="764704"/>
            <a:ext cx="6480720" cy="523220"/>
          </a:xfrm>
          <a:prstGeom prst="rect">
            <a:avLst/>
          </a:prstGeom>
          <a:noFill/>
        </p:spPr>
        <p:txBody>
          <a:bodyPr wrap="square" rtlCol="0">
            <a:spAutoFit/>
          </a:bodyPr>
          <a:lstStyle/>
          <a:p>
            <a:pPr algn="l"/>
            <a:r>
              <a:rPr lang="en-GB" sz="2800" dirty="0" smtClean="0">
                <a:solidFill>
                  <a:schemeClr val="bg1"/>
                </a:solidFill>
                <a:latin typeface="Calibri Light" panose="020F0302020204030204" pitchFamily="34" charset="0"/>
              </a:rPr>
              <a:t>The alternatives</a:t>
            </a:r>
            <a:endParaRPr lang="en-GB" sz="2800" dirty="0">
              <a:solidFill>
                <a:schemeClr val="bg1"/>
              </a:solidFill>
              <a:latin typeface="Calibri Light" panose="020F0302020204030204" pitchFamily="34" charset="0"/>
            </a:endParaRPr>
          </a:p>
        </p:txBody>
      </p:sp>
      <p:sp>
        <p:nvSpPr>
          <p:cNvPr id="6" name="TextBox 5"/>
          <p:cNvSpPr txBox="1"/>
          <p:nvPr/>
        </p:nvSpPr>
        <p:spPr>
          <a:xfrm>
            <a:off x="827584" y="3068960"/>
            <a:ext cx="3393876" cy="646331"/>
          </a:xfrm>
          <a:prstGeom prst="rect">
            <a:avLst/>
          </a:prstGeom>
          <a:noFill/>
        </p:spPr>
        <p:txBody>
          <a:bodyPr wrap="square" rtlCol="0">
            <a:spAutoFit/>
          </a:bodyPr>
          <a:lstStyle/>
          <a:p>
            <a:r>
              <a:rPr lang="en-GB" sz="1800" dirty="0">
                <a:solidFill>
                  <a:schemeClr val="bg1"/>
                </a:solidFill>
                <a:latin typeface="Calibri Light" panose="020F0302020204030204" pitchFamily="34" charset="0"/>
              </a:rPr>
              <a:t>British election results proportional to </a:t>
            </a:r>
            <a:r>
              <a:rPr lang="en-GB" sz="1800" dirty="0" smtClean="0">
                <a:solidFill>
                  <a:schemeClr val="bg1"/>
                </a:solidFill>
                <a:latin typeface="Calibri Light" panose="020F0302020204030204" pitchFamily="34" charset="0"/>
              </a:rPr>
              <a:t>population (2011). </a:t>
            </a:r>
            <a:endParaRPr lang="en-GB" sz="1800" dirty="0">
              <a:solidFill>
                <a:schemeClr val="bg1"/>
              </a:solidFill>
              <a:latin typeface="Calibri Light" panose="020F0302020204030204" pitchFamily="34" charset="0"/>
            </a:endParaRPr>
          </a:p>
        </p:txBody>
      </p:sp>
      <p:sp>
        <p:nvSpPr>
          <p:cNvPr id="8" name="Slide Number Placeholder 7"/>
          <p:cNvSpPr>
            <a:spLocks noGrp="1"/>
          </p:cNvSpPr>
          <p:nvPr>
            <p:ph type="sldNum" sz="quarter" idx="12"/>
          </p:nvPr>
        </p:nvSpPr>
        <p:spPr/>
        <p:txBody>
          <a:bodyPr/>
          <a:lstStyle/>
          <a:p>
            <a:fld id="{1489AFC7-5942-4BF0-AED1-BDE206AD142F}" type="slidenum">
              <a:rPr lang="en-GB" smtClean="0"/>
              <a:t>14</a:t>
            </a:fld>
            <a:endParaRPr lang="en-GB"/>
          </a:p>
        </p:txBody>
      </p:sp>
    </p:spTree>
    <p:extLst>
      <p:ext uri="{BB962C8B-B14F-4D97-AF65-F5344CB8AC3E}">
        <p14:creationId xmlns:p14="http://schemas.microsoft.com/office/powerpoint/2010/main" val="247333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6D8B"/>
        </a:solidFill>
        <a:effectLst/>
      </p:bgPr>
    </p:bg>
    <p:spTree>
      <p:nvGrpSpPr>
        <p:cNvPr id="1" name=""/>
        <p:cNvGrpSpPr/>
        <p:nvPr/>
      </p:nvGrpSpPr>
      <p:grpSpPr>
        <a:xfrm>
          <a:off x="0" y="0"/>
          <a:ext cx="0" cy="0"/>
          <a:chOff x="0" y="0"/>
          <a:chExt cx="0" cy="0"/>
        </a:xfrm>
      </p:grpSpPr>
      <p:sp>
        <p:nvSpPr>
          <p:cNvPr id="9" name="TextBox 8"/>
          <p:cNvSpPr txBox="1"/>
          <p:nvPr/>
        </p:nvSpPr>
        <p:spPr>
          <a:xfrm>
            <a:off x="6588225" y="6093296"/>
            <a:ext cx="2443920"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Visualising</a:t>
            </a:r>
            <a:endParaRPr lang="en-GB" sz="4000" dirty="0">
              <a:solidFill>
                <a:schemeClr val="bg1">
                  <a:alpha val="50000"/>
                </a:schemeClr>
              </a:solidFill>
              <a:effectLst/>
              <a:latin typeface="Calibri Light" panose="020F0302020204030204" pitchFamily="34" charset="0"/>
            </a:endParaRPr>
          </a:p>
        </p:txBody>
      </p:sp>
      <p:sp>
        <p:nvSpPr>
          <p:cNvPr id="2" name="TextBox 1"/>
          <p:cNvSpPr txBox="1"/>
          <p:nvPr/>
        </p:nvSpPr>
        <p:spPr>
          <a:xfrm>
            <a:off x="1187624" y="764704"/>
            <a:ext cx="6480720" cy="523220"/>
          </a:xfrm>
          <a:prstGeom prst="rect">
            <a:avLst/>
          </a:prstGeom>
          <a:noFill/>
        </p:spPr>
        <p:txBody>
          <a:bodyPr wrap="square" rtlCol="0">
            <a:spAutoFit/>
          </a:bodyPr>
          <a:lstStyle/>
          <a:p>
            <a:r>
              <a:rPr lang="en-GB" sz="2800" dirty="0" smtClean="0">
                <a:solidFill>
                  <a:schemeClr val="bg1"/>
                </a:solidFill>
                <a:latin typeface="Calibri Light" panose="020F0302020204030204" pitchFamily="34" charset="0"/>
              </a:rPr>
              <a:t>Why?</a:t>
            </a:r>
            <a:endParaRPr lang="en-GB" sz="2800" dirty="0">
              <a:solidFill>
                <a:schemeClr val="bg1"/>
              </a:solidFill>
              <a:latin typeface="Calibri Light" panose="020F0302020204030204" pitchFamily="34" charset="0"/>
            </a:endParaRPr>
          </a:p>
        </p:txBody>
      </p:sp>
      <p:sp>
        <p:nvSpPr>
          <p:cNvPr id="3" name="TextBox 2"/>
          <p:cNvSpPr txBox="1"/>
          <p:nvPr/>
        </p:nvSpPr>
        <p:spPr>
          <a:xfrm>
            <a:off x="1115616" y="1556792"/>
            <a:ext cx="6480720" cy="3046988"/>
          </a:xfrm>
          <a:prstGeom prst="rect">
            <a:avLst/>
          </a:prstGeom>
          <a:noFill/>
        </p:spPr>
        <p:txBody>
          <a:bodyPr wrap="square" rtlCol="0">
            <a:spAutoFit/>
          </a:bodyPr>
          <a:lstStyle/>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We need to understand how the data is being used</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Identify areas of interest</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But not just to highlight areas that are populated</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Reveal how the data or app could be developed</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Combined with other information that in context will help give the data meaning</a:t>
            </a:r>
          </a:p>
          <a:p>
            <a:pPr marL="342900" indent="-342900" algn="l">
              <a:buFont typeface="Arial" panose="020B0604020202020204" pitchFamily="34" charset="0"/>
              <a:buChar char="•"/>
            </a:pPr>
            <a:endParaRPr lang="en-GB" dirty="0">
              <a:solidFill>
                <a:schemeClr val="bg1"/>
              </a:solidFill>
              <a:latin typeface="Calibri Light" panose="020F0302020204030204" pitchFamily="34" charset="0"/>
            </a:endParaRPr>
          </a:p>
        </p:txBody>
      </p:sp>
      <p:sp>
        <p:nvSpPr>
          <p:cNvPr id="7" name="Slide Number Placeholder 6"/>
          <p:cNvSpPr>
            <a:spLocks noGrp="1"/>
          </p:cNvSpPr>
          <p:nvPr>
            <p:ph type="sldNum" sz="quarter" idx="12"/>
          </p:nvPr>
        </p:nvSpPr>
        <p:spPr/>
        <p:txBody>
          <a:bodyPr/>
          <a:lstStyle/>
          <a:p>
            <a:fld id="{1489AFC7-5942-4BF0-AED1-BDE206AD142F}" type="slidenum">
              <a:rPr lang="en-GB" smtClean="0"/>
              <a:t>15</a:t>
            </a:fld>
            <a:endParaRPr lang="en-GB"/>
          </a:p>
        </p:txBody>
      </p:sp>
    </p:spTree>
    <p:extLst>
      <p:ext uri="{BB962C8B-B14F-4D97-AF65-F5344CB8AC3E}">
        <p14:creationId xmlns:p14="http://schemas.microsoft.com/office/powerpoint/2010/main" val="3426669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6D8B"/>
        </a:solidFill>
        <a:effectLst/>
      </p:bgPr>
    </p:bg>
    <p:spTree>
      <p:nvGrpSpPr>
        <p:cNvPr id="1" name=""/>
        <p:cNvGrpSpPr/>
        <p:nvPr/>
      </p:nvGrpSpPr>
      <p:grpSpPr>
        <a:xfrm>
          <a:off x="0" y="0"/>
          <a:ext cx="0" cy="0"/>
          <a:chOff x="0" y="0"/>
          <a:chExt cx="0" cy="0"/>
        </a:xfrm>
      </p:grpSpPr>
      <p:sp>
        <p:nvSpPr>
          <p:cNvPr id="9" name="TextBox 8"/>
          <p:cNvSpPr txBox="1"/>
          <p:nvPr/>
        </p:nvSpPr>
        <p:spPr>
          <a:xfrm>
            <a:off x="6588225" y="6093296"/>
            <a:ext cx="2443920"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Visualising</a:t>
            </a:r>
            <a:endParaRPr lang="en-GB" sz="4000" dirty="0">
              <a:solidFill>
                <a:schemeClr val="bg1">
                  <a:alpha val="50000"/>
                </a:schemeClr>
              </a:solidFill>
              <a:effectLst/>
              <a:latin typeface="Calibri Light" panose="020F0302020204030204" pitchFamily="34" charset="0"/>
            </a:endParaRPr>
          </a:p>
        </p:txBody>
      </p:sp>
      <p:sp>
        <p:nvSpPr>
          <p:cNvPr id="2" name="TextBox 1"/>
          <p:cNvSpPr txBox="1"/>
          <p:nvPr/>
        </p:nvSpPr>
        <p:spPr>
          <a:xfrm>
            <a:off x="1187624" y="764704"/>
            <a:ext cx="6480720" cy="523220"/>
          </a:xfrm>
          <a:prstGeom prst="rect">
            <a:avLst/>
          </a:prstGeom>
          <a:noFill/>
        </p:spPr>
        <p:txBody>
          <a:bodyPr wrap="square" rtlCol="0">
            <a:spAutoFit/>
          </a:bodyPr>
          <a:lstStyle/>
          <a:p>
            <a:r>
              <a:rPr lang="en-GB" sz="2800" dirty="0" smtClean="0">
                <a:solidFill>
                  <a:schemeClr val="bg1"/>
                </a:solidFill>
                <a:latin typeface="Calibri Light" panose="020F0302020204030204" pitchFamily="34" charset="0"/>
              </a:rPr>
              <a:t>How?</a:t>
            </a:r>
            <a:endParaRPr lang="en-GB" sz="2800" dirty="0">
              <a:solidFill>
                <a:schemeClr val="bg1"/>
              </a:solidFill>
              <a:latin typeface="Calibri Light" panose="020F0302020204030204" pitchFamily="34" charset="0"/>
            </a:endParaRPr>
          </a:p>
        </p:txBody>
      </p:sp>
      <p:sp>
        <p:nvSpPr>
          <p:cNvPr id="3" name="TextBox 2"/>
          <p:cNvSpPr txBox="1"/>
          <p:nvPr/>
        </p:nvSpPr>
        <p:spPr>
          <a:xfrm>
            <a:off x="1115616" y="1556792"/>
            <a:ext cx="6480720" cy="3785652"/>
          </a:xfrm>
          <a:prstGeom prst="rect">
            <a:avLst/>
          </a:prstGeom>
          <a:noFill/>
        </p:spPr>
        <p:txBody>
          <a:bodyPr wrap="square" rtlCol="0">
            <a:spAutoFit/>
          </a:bodyPr>
          <a:lstStyle/>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Identify data sources – </a:t>
            </a:r>
          </a:p>
          <a:p>
            <a:pPr marL="800100" lvl="1" indent="-342900" algn="l">
              <a:buSzPct val="70000"/>
              <a:buFont typeface="Courier New" panose="02070309020205020404" pitchFamily="49" charset="0"/>
              <a:buChar char="o"/>
            </a:pPr>
            <a:r>
              <a:rPr lang="en-GB" dirty="0" smtClean="0">
                <a:solidFill>
                  <a:schemeClr val="bg1"/>
                </a:solidFill>
                <a:latin typeface="Calibri Light" panose="020F0302020204030204" pitchFamily="34" charset="0"/>
              </a:rPr>
              <a:t>parliamentary constituencies</a:t>
            </a:r>
          </a:p>
          <a:p>
            <a:pPr marL="800100" lvl="1" indent="-342900" algn="l">
              <a:buSzPct val="70000"/>
              <a:buFont typeface="Courier New" panose="02070309020205020404" pitchFamily="49" charset="0"/>
              <a:buChar char="o"/>
            </a:pPr>
            <a:r>
              <a:rPr lang="en-GB" dirty="0" smtClean="0">
                <a:solidFill>
                  <a:schemeClr val="bg1"/>
                </a:solidFill>
                <a:latin typeface="Calibri Light" panose="020F0302020204030204" pitchFamily="34" charset="0"/>
              </a:rPr>
              <a:t>App usage zoom level</a:t>
            </a:r>
          </a:p>
          <a:p>
            <a:pPr marL="800100" lvl="1" indent="-342900" algn="l">
              <a:buSzPct val="70000"/>
              <a:buFont typeface="Courier New" panose="02070309020205020404" pitchFamily="49" charset="0"/>
              <a:buChar char="o"/>
            </a:pPr>
            <a:r>
              <a:rPr lang="en-GB" dirty="0" smtClean="0">
                <a:solidFill>
                  <a:schemeClr val="bg1"/>
                </a:solidFill>
                <a:latin typeface="Calibri Light" panose="020F0302020204030204" pitchFamily="34" charset="0"/>
              </a:rPr>
              <a:t>Population data </a:t>
            </a:r>
          </a:p>
          <a:p>
            <a:pPr marL="342900" indent="-342900" algn="l">
              <a:buFont typeface="Arial" panose="020B0604020202020204" pitchFamily="34" charset="0"/>
              <a:buChar char="•"/>
            </a:pPr>
            <a:r>
              <a:rPr lang="en-GB" dirty="0">
                <a:solidFill>
                  <a:schemeClr val="bg1"/>
                </a:solidFill>
                <a:latin typeface="Calibri Light" panose="020F0302020204030204" pitchFamily="34" charset="0"/>
              </a:rPr>
              <a:t>Decide how all of this information can be visualised in both map </a:t>
            </a:r>
            <a:r>
              <a:rPr lang="en-GB" dirty="0" smtClean="0">
                <a:solidFill>
                  <a:schemeClr val="bg1"/>
                </a:solidFill>
                <a:latin typeface="Calibri Light" panose="020F0302020204030204" pitchFamily="34" charset="0"/>
              </a:rPr>
              <a:t>types</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What types of questions would people ask from the data?</a:t>
            </a:r>
          </a:p>
          <a:p>
            <a:pPr marL="342900" indent="-342900" algn="l">
              <a:buFont typeface="Arial" panose="020B0604020202020204" pitchFamily="34" charset="0"/>
              <a:buChar char="•"/>
            </a:pPr>
            <a:r>
              <a:rPr lang="en-GB" dirty="0">
                <a:solidFill>
                  <a:schemeClr val="bg1"/>
                </a:solidFill>
                <a:latin typeface="Calibri Light" panose="020F0302020204030204" pitchFamily="34" charset="0"/>
              </a:rPr>
              <a:t>Create a usage to people </a:t>
            </a:r>
            <a:r>
              <a:rPr lang="en-GB" dirty="0" smtClean="0">
                <a:solidFill>
                  <a:schemeClr val="bg1"/>
                </a:solidFill>
                <a:latin typeface="Calibri Light" panose="020F0302020204030204" pitchFamily="34" charset="0"/>
              </a:rPr>
              <a:t>ratio</a:t>
            </a:r>
          </a:p>
          <a:p>
            <a:pPr marL="342900" indent="-342900" algn="l">
              <a:buFont typeface="Arial" panose="020B0604020202020204" pitchFamily="34" charset="0"/>
              <a:buChar char="•"/>
            </a:pPr>
            <a:endParaRPr lang="en-GB" dirty="0">
              <a:solidFill>
                <a:schemeClr val="bg1"/>
              </a:solidFill>
              <a:latin typeface="Calibri Light" panose="020F0302020204030204" pitchFamily="34" charset="0"/>
            </a:endParaRPr>
          </a:p>
        </p:txBody>
      </p:sp>
      <p:sp>
        <p:nvSpPr>
          <p:cNvPr id="7" name="Slide Number Placeholder 6"/>
          <p:cNvSpPr>
            <a:spLocks noGrp="1"/>
          </p:cNvSpPr>
          <p:nvPr>
            <p:ph type="sldNum" sz="quarter" idx="12"/>
          </p:nvPr>
        </p:nvSpPr>
        <p:spPr/>
        <p:txBody>
          <a:bodyPr/>
          <a:lstStyle/>
          <a:p>
            <a:fld id="{1489AFC7-5942-4BF0-AED1-BDE206AD142F}" type="slidenum">
              <a:rPr lang="en-GB" smtClean="0"/>
              <a:t>16</a:t>
            </a:fld>
            <a:endParaRPr lang="en-GB"/>
          </a:p>
        </p:txBody>
      </p:sp>
    </p:spTree>
    <p:extLst>
      <p:ext uri="{BB962C8B-B14F-4D97-AF65-F5344CB8AC3E}">
        <p14:creationId xmlns:p14="http://schemas.microsoft.com/office/powerpoint/2010/main" val="400984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CA4C9"/>
        </a:solidFill>
        <a:effectLst/>
      </p:bgPr>
    </p:bg>
    <p:spTree>
      <p:nvGrpSpPr>
        <p:cNvPr id="1" name=""/>
        <p:cNvGrpSpPr/>
        <p:nvPr/>
      </p:nvGrpSpPr>
      <p:grpSpPr>
        <a:xfrm>
          <a:off x="0" y="0"/>
          <a:ext cx="0" cy="0"/>
          <a:chOff x="0" y="0"/>
          <a:chExt cx="0" cy="0"/>
        </a:xfrm>
      </p:grpSpPr>
      <p:sp>
        <p:nvSpPr>
          <p:cNvPr id="2" name="TextBox 1"/>
          <p:cNvSpPr txBox="1"/>
          <p:nvPr/>
        </p:nvSpPr>
        <p:spPr>
          <a:xfrm>
            <a:off x="1346126" y="1772816"/>
            <a:ext cx="6120680" cy="1446550"/>
          </a:xfrm>
          <a:prstGeom prst="rect">
            <a:avLst/>
          </a:prstGeom>
          <a:noFill/>
        </p:spPr>
        <p:txBody>
          <a:bodyPr wrap="square" rtlCol="0">
            <a:spAutoFit/>
          </a:bodyPr>
          <a:lstStyle/>
          <a:p>
            <a:r>
              <a:rPr lang="en-GB" sz="8800" dirty="0" smtClean="0">
                <a:solidFill>
                  <a:schemeClr val="bg1"/>
                </a:solidFill>
                <a:latin typeface="Calibri Light" panose="020F0302020204030204" pitchFamily="34" charset="0"/>
              </a:rPr>
              <a:t>The Test</a:t>
            </a:r>
            <a:endParaRPr lang="en-GB" sz="8800" dirty="0">
              <a:solidFill>
                <a:schemeClr val="bg1"/>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17</a:t>
            </a:fld>
            <a:endParaRPr lang="en-GB"/>
          </a:p>
        </p:txBody>
      </p:sp>
    </p:spTree>
    <p:extLst>
      <p:ext uri="{BB962C8B-B14F-4D97-AF65-F5344CB8AC3E}">
        <p14:creationId xmlns:p14="http://schemas.microsoft.com/office/powerpoint/2010/main" val="646996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CA4C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772817"/>
            <a:ext cx="3048823" cy="3041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1772816"/>
            <a:ext cx="3041700" cy="3041700"/>
          </a:xfrm>
          <a:prstGeom prst="rect">
            <a:avLst/>
          </a:prstGeom>
        </p:spPr>
      </p:pic>
      <p:sp>
        <p:nvSpPr>
          <p:cNvPr id="6" name="TextBox 5"/>
          <p:cNvSpPr txBox="1"/>
          <p:nvPr/>
        </p:nvSpPr>
        <p:spPr>
          <a:xfrm>
            <a:off x="7092279" y="6093296"/>
            <a:ext cx="193986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The Test</a:t>
            </a:r>
            <a:endParaRPr lang="en-GB" sz="4000" dirty="0">
              <a:solidFill>
                <a:schemeClr val="bg1">
                  <a:alpha val="50000"/>
                </a:schemeClr>
              </a:solidFill>
              <a:effectLst/>
              <a:latin typeface="Calibri Light" panose="020F0302020204030204" pitchFamily="34" charset="0"/>
            </a:endParaRPr>
          </a:p>
        </p:txBody>
      </p:sp>
      <p:sp>
        <p:nvSpPr>
          <p:cNvPr id="8" name="Slide Number Placeholder 7"/>
          <p:cNvSpPr>
            <a:spLocks noGrp="1"/>
          </p:cNvSpPr>
          <p:nvPr>
            <p:ph type="sldNum" sz="quarter" idx="12"/>
          </p:nvPr>
        </p:nvSpPr>
        <p:spPr/>
        <p:txBody>
          <a:bodyPr/>
          <a:lstStyle/>
          <a:p>
            <a:fld id="{1489AFC7-5942-4BF0-AED1-BDE206AD142F}" type="slidenum">
              <a:rPr lang="en-GB" smtClean="0"/>
              <a:t>18</a:t>
            </a:fld>
            <a:endParaRPr lang="en-GB"/>
          </a:p>
        </p:txBody>
      </p:sp>
    </p:spTree>
    <p:extLst>
      <p:ext uri="{BB962C8B-B14F-4D97-AF65-F5344CB8AC3E}">
        <p14:creationId xmlns:p14="http://schemas.microsoft.com/office/powerpoint/2010/main" val="314181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CA4C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292" y="5301208"/>
            <a:ext cx="6257925" cy="8667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258" y="620688"/>
            <a:ext cx="4143375" cy="4152900"/>
          </a:xfrm>
          <a:prstGeom prst="rect">
            <a:avLst/>
          </a:prstGeom>
        </p:spPr>
      </p:pic>
      <p:sp>
        <p:nvSpPr>
          <p:cNvPr id="5" name="TextBox 4"/>
          <p:cNvSpPr txBox="1"/>
          <p:nvPr/>
        </p:nvSpPr>
        <p:spPr>
          <a:xfrm>
            <a:off x="7092279" y="6093296"/>
            <a:ext cx="193986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The Test</a:t>
            </a:r>
            <a:endParaRPr lang="en-GB" sz="4000" dirty="0">
              <a:solidFill>
                <a:schemeClr val="bg1">
                  <a:alpha val="50000"/>
                </a:schemeClr>
              </a:solidFill>
              <a:effectLst/>
              <a:latin typeface="Calibri Light" panose="020F0302020204030204" pitchFamily="34" charset="0"/>
            </a:endParaRPr>
          </a:p>
        </p:txBody>
      </p:sp>
      <p:sp>
        <p:nvSpPr>
          <p:cNvPr id="8" name="Slide Number Placeholder 7"/>
          <p:cNvSpPr>
            <a:spLocks noGrp="1"/>
          </p:cNvSpPr>
          <p:nvPr>
            <p:ph type="sldNum" sz="quarter" idx="12"/>
          </p:nvPr>
        </p:nvSpPr>
        <p:spPr/>
        <p:txBody>
          <a:bodyPr/>
          <a:lstStyle/>
          <a:p>
            <a:fld id="{1489AFC7-5942-4BF0-AED1-BDE206AD142F}" type="slidenum">
              <a:rPr lang="en-GB" smtClean="0"/>
              <a:t>19</a:t>
            </a:fld>
            <a:endParaRPr lang="en-GB"/>
          </a:p>
        </p:txBody>
      </p:sp>
    </p:spTree>
    <p:extLst>
      <p:ext uri="{BB962C8B-B14F-4D97-AF65-F5344CB8AC3E}">
        <p14:creationId xmlns:p14="http://schemas.microsoft.com/office/powerpoint/2010/main" val="36705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4322" y="476672"/>
            <a:ext cx="7200800" cy="707886"/>
          </a:xfrm>
          <a:prstGeom prst="rect">
            <a:avLst/>
          </a:prstGeom>
          <a:solidFill>
            <a:schemeClr val="bg1">
              <a:lumMod val="75000"/>
            </a:schemeClr>
          </a:solidFill>
        </p:spPr>
        <p:txBody>
          <a:bodyPr wrap="square" rtlCol="0">
            <a:spAutoFit/>
          </a:bodyPr>
          <a:lstStyle/>
          <a:p>
            <a:r>
              <a:rPr lang="en-GB" sz="4000" dirty="0" smtClean="0">
                <a:solidFill>
                  <a:schemeClr val="bg1"/>
                </a:solidFill>
                <a:latin typeface="Calibri Light" panose="020F0302020204030204" pitchFamily="34" charset="0"/>
              </a:rPr>
              <a:t>App Development</a:t>
            </a:r>
            <a:endParaRPr lang="en-GB" sz="4000" dirty="0">
              <a:solidFill>
                <a:schemeClr val="bg1"/>
              </a:solidFill>
              <a:latin typeface="Calibri Light" panose="020F0302020204030204" pitchFamily="34" charset="0"/>
            </a:endParaRPr>
          </a:p>
        </p:txBody>
      </p:sp>
      <p:sp>
        <p:nvSpPr>
          <p:cNvPr id="3" name="TextBox 2"/>
          <p:cNvSpPr txBox="1"/>
          <p:nvPr/>
        </p:nvSpPr>
        <p:spPr>
          <a:xfrm>
            <a:off x="924322" y="1314985"/>
            <a:ext cx="7200800" cy="707886"/>
          </a:xfrm>
          <a:prstGeom prst="rect">
            <a:avLst/>
          </a:prstGeom>
          <a:solidFill>
            <a:srgbClr val="D06D8B"/>
          </a:solidFill>
        </p:spPr>
        <p:txBody>
          <a:bodyPr wrap="square" rtlCol="0">
            <a:spAutoFit/>
          </a:bodyPr>
          <a:lstStyle/>
          <a:p>
            <a:r>
              <a:rPr lang="en-GB" sz="4000" dirty="0" smtClean="0">
                <a:solidFill>
                  <a:schemeClr val="bg1"/>
                </a:solidFill>
                <a:latin typeface="Calibri Light" panose="020F0302020204030204" pitchFamily="34" charset="0"/>
              </a:rPr>
              <a:t>Visualising</a:t>
            </a:r>
            <a:endParaRPr lang="en-GB" sz="4000" dirty="0">
              <a:solidFill>
                <a:schemeClr val="bg1"/>
              </a:solidFill>
              <a:latin typeface="Calibri Light" panose="020F0302020204030204" pitchFamily="34" charset="0"/>
            </a:endParaRPr>
          </a:p>
        </p:txBody>
      </p:sp>
      <p:sp>
        <p:nvSpPr>
          <p:cNvPr id="4" name="TextBox 3"/>
          <p:cNvSpPr txBox="1"/>
          <p:nvPr/>
        </p:nvSpPr>
        <p:spPr>
          <a:xfrm>
            <a:off x="924322" y="2153298"/>
            <a:ext cx="7200800" cy="707886"/>
          </a:xfrm>
          <a:prstGeom prst="rect">
            <a:avLst/>
          </a:prstGeom>
          <a:solidFill>
            <a:srgbClr val="2CA4C9"/>
          </a:solidFill>
        </p:spPr>
        <p:txBody>
          <a:bodyPr wrap="square" rtlCol="0">
            <a:spAutoFit/>
          </a:bodyPr>
          <a:lstStyle/>
          <a:p>
            <a:r>
              <a:rPr lang="en-GB" sz="4000" dirty="0" smtClean="0">
                <a:solidFill>
                  <a:schemeClr val="bg1"/>
                </a:solidFill>
                <a:latin typeface="Calibri Light" panose="020F0302020204030204" pitchFamily="34" charset="0"/>
              </a:rPr>
              <a:t>The Test</a:t>
            </a:r>
            <a:endParaRPr lang="en-GB" sz="4000" dirty="0">
              <a:solidFill>
                <a:schemeClr val="bg1"/>
              </a:solidFill>
              <a:latin typeface="Calibri Light" panose="020F0302020204030204" pitchFamily="34" charset="0"/>
            </a:endParaRPr>
          </a:p>
        </p:txBody>
      </p:sp>
      <p:sp>
        <p:nvSpPr>
          <p:cNvPr id="5" name="TextBox 4"/>
          <p:cNvSpPr txBox="1"/>
          <p:nvPr/>
        </p:nvSpPr>
        <p:spPr>
          <a:xfrm>
            <a:off x="924322" y="2991611"/>
            <a:ext cx="7200800" cy="707886"/>
          </a:xfrm>
          <a:prstGeom prst="rect">
            <a:avLst/>
          </a:prstGeom>
          <a:solidFill>
            <a:schemeClr val="accent4"/>
          </a:solidFill>
        </p:spPr>
        <p:txBody>
          <a:bodyPr wrap="square" rtlCol="0">
            <a:spAutoFit/>
          </a:bodyPr>
          <a:lstStyle/>
          <a:p>
            <a:r>
              <a:rPr lang="en-GB" sz="4000" dirty="0" smtClean="0">
                <a:solidFill>
                  <a:schemeClr val="bg1"/>
                </a:solidFill>
                <a:latin typeface="Calibri Light" panose="020F0302020204030204" pitchFamily="34" charset="0"/>
              </a:rPr>
              <a:t>Effectiveness</a:t>
            </a:r>
            <a:endParaRPr lang="en-GB" sz="4000" dirty="0">
              <a:solidFill>
                <a:schemeClr val="bg1"/>
              </a:solidFill>
              <a:latin typeface="Calibri Light" panose="020F0302020204030204" pitchFamily="34" charset="0"/>
            </a:endParaRPr>
          </a:p>
        </p:txBody>
      </p:sp>
      <p:sp>
        <p:nvSpPr>
          <p:cNvPr id="6" name="TextBox 5"/>
          <p:cNvSpPr txBox="1"/>
          <p:nvPr/>
        </p:nvSpPr>
        <p:spPr>
          <a:xfrm>
            <a:off x="924322" y="3829924"/>
            <a:ext cx="7200800" cy="1412864"/>
          </a:xfrm>
          <a:prstGeom prst="rect">
            <a:avLst/>
          </a:prstGeom>
          <a:solidFill>
            <a:srgbClr val="DC931A"/>
          </a:solidFill>
        </p:spPr>
        <p:txBody>
          <a:bodyPr wrap="square" tIns="0" bIns="180000" rtlCol="0" anchor="t">
            <a:spAutoFit/>
          </a:bodyPr>
          <a:lstStyle/>
          <a:p>
            <a:pPr>
              <a:lnSpc>
                <a:spcPct val="200000"/>
              </a:lnSpc>
            </a:pPr>
            <a:r>
              <a:rPr lang="en-GB" sz="4000" dirty="0" smtClean="0">
                <a:solidFill>
                  <a:schemeClr val="bg1"/>
                </a:solidFill>
                <a:latin typeface="Calibri Light" panose="020F0302020204030204" pitchFamily="34" charset="0"/>
              </a:rPr>
              <a:t>The Results</a:t>
            </a:r>
          </a:p>
        </p:txBody>
      </p:sp>
      <p:sp>
        <p:nvSpPr>
          <p:cNvPr id="7" name="TextBox 6"/>
          <p:cNvSpPr txBox="1"/>
          <p:nvPr/>
        </p:nvSpPr>
        <p:spPr>
          <a:xfrm>
            <a:off x="924322" y="5373216"/>
            <a:ext cx="7200800" cy="707886"/>
          </a:xfrm>
          <a:prstGeom prst="rect">
            <a:avLst/>
          </a:prstGeom>
          <a:solidFill>
            <a:srgbClr val="B7CA5B"/>
          </a:solidFill>
        </p:spPr>
        <p:txBody>
          <a:bodyPr wrap="square" rtlCol="0">
            <a:spAutoFit/>
          </a:bodyPr>
          <a:lstStyle/>
          <a:p>
            <a:r>
              <a:rPr lang="en-GB" sz="4000" dirty="0" smtClean="0">
                <a:solidFill>
                  <a:schemeClr val="bg1"/>
                </a:solidFill>
                <a:latin typeface="Calibri Light" panose="020F0302020204030204" pitchFamily="34" charset="0"/>
              </a:rPr>
              <a:t>Conclusion &amp; Future Work</a:t>
            </a:r>
            <a:endParaRPr lang="en-GB" sz="4000" dirty="0">
              <a:solidFill>
                <a:schemeClr val="bg1"/>
              </a:solidFill>
              <a:latin typeface="Calibri Light" panose="020F0302020204030204" pitchFamily="34" charset="0"/>
            </a:endParaRPr>
          </a:p>
        </p:txBody>
      </p:sp>
      <p:sp>
        <p:nvSpPr>
          <p:cNvPr id="11" name="Slide Number Placeholder 10"/>
          <p:cNvSpPr>
            <a:spLocks noGrp="1"/>
          </p:cNvSpPr>
          <p:nvPr>
            <p:ph type="sldNum" sz="quarter" idx="12"/>
          </p:nvPr>
        </p:nvSpPr>
        <p:spPr/>
        <p:txBody>
          <a:bodyPr/>
          <a:lstStyle/>
          <a:p>
            <a:fld id="{1489AFC7-5942-4BF0-AED1-BDE206AD142F}" type="slidenum">
              <a:rPr lang="en-GB" smtClean="0"/>
              <a:t>2</a:t>
            </a:fld>
            <a:endParaRPr lang="en-GB"/>
          </a:p>
        </p:txBody>
      </p:sp>
    </p:spTree>
    <p:extLst>
      <p:ext uri="{BB962C8B-B14F-4D97-AF65-F5344CB8AC3E}">
        <p14:creationId xmlns:p14="http://schemas.microsoft.com/office/powerpoint/2010/main" val="224452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CA4C9"/>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96" y="1483335"/>
            <a:ext cx="3789362" cy="380081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6858" y="1488983"/>
            <a:ext cx="3778100" cy="3789521"/>
          </a:xfrm>
          <a:prstGeom prst="rect">
            <a:avLst/>
          </a:prstGeom>
        </p:spPr>
      </p:pic>
      <p:sp>
        <p:nvSpPr>
          <p:cNvPr id="6" name="TextBox 5"/>
          <p:cNvSpPr txBox="1"/>
          <p:nvPr/>
        </p:nvSpPr>
        <p:spPr>
          <a:xfrm>
            <a:off x="7092279" y="6093296"/>
            <a:ext cx="193986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The Test</a:t>
            </a:r>
            <a:endParaRPr lang="en-GB" sz="4000" dirty="0">
              <a:solidFill>
                <a:schemeClr val="bg1">
                  <a:alpha val="50000"/>
                </a:schemeClr>
              </a:solidFill>
              <a:effectLst/>
              <a:latin typeface="Calibri Light" panose="020F0302020204030204" pitchFamily="34" charset="0"/>
            </a:endParaRPr>
          </a:p>
        </p:txBody>
      </p:sp>
      <p:sp>
        <p:nvSpPr>
          <p:cNvPr id="8" name="Slide Number Placeholder 7"/>
          <p:cNvSpPr>
            <a:spLocks noGrp="1"/>
          </p:cNvSpPr>
          <p:nvPr>
            <p:ph type="sldNum" sz="quarter" idx="12"/>
          </p:nvPr>
        </p:nvSpPr>
        <p:spPr/>
        <p:txBody>
          <a:bodyPr/>
          <a:lstStyle/>
          <a:p>
            <a:fld id="{1489AFC7-5942-4BF0-AED1-BDE206AD142F}" type="slidenum">
              <a:rPr lang="en-GB" smtClean="0"/>
              <a:t>20</a:t>
            </a:fld>
            <a:endParaRPr lang="en-GB"/>
          </a:p>
        </p:txBody>
      </p:sp>
    </p:spTree>
    <p:extLst>
      <p:ext uri="{BB962C8B-B14F-4D97-AF65-F5344CB8AC3E}">
        <p14:creationId xmlns:p14="http://schemas.microsoft.com/office/powerpoint/2010/main" val="1352338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CA4C9"/>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111" y="635831"/>
            <a:ext cx="2470657" cy="247812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552" y="637033"/>
            <a:ext cx="2463315" cy="247076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110" y="3239105"/>
            <a:ext cx="2470657" cy="247812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551" y="3240307"/>
            <a:ext cx="2463315" cy="2470762"/>
          </a:xfrm>
          <a:prstGeom prst="rect">
            <a:avLst/>
          </a:prstGeom>
        </p:spPr>
      </p:pic>
      <p:sp>
        <p:nvSpPr>
          <p:cNvPr id="9" name="TextBox 8"/>
          <p:cNvSpPr txBox="1"/>
          <p:nvPr/>
        </p:nvSpPr>
        <p:spPr>
          <a:xfrm>
            <a:off x="7092279" y="6093296"/>
            <a:ext cx="193986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The Test</a:t>
            </a:r>
            <a:endParaRPr lang="en-GB" sz="4000" dirty="0">
              <a:solidFill>
                <a:schemeClr val="bg1">
                  <a:alpha val="50000"/>
                </a:schemeClr>
              </a:solidFill>
              <a:effectLst/>
              <a:latin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1489AFC7-5942-4BF0-AED1-BDE206AD142F}" type="slidenum">
              <a:rPr lang="en-GB" smtClean="0"/>
              <a:t>21</a:t>
            </a:fld>
            <a:endParaRPr lang="en-GB"/>
          </a:p>
        </p:txBody>
      </p:sp>
    </p:spTree>
    <p:extLst>
      <p:ext uri="{BB962C8B-B14F-4D97-AF65-F5344CB8AC3E}">
        <p14:creationId xmlns:p14="http://schemas.microsoft.com/office/powerpoint/2010/main" val="2046029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CA4C9"/>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515" y="4653136"/>
            <a:ext cx="980751" cy="98371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15" y="3532192"/>
            <a:ext cx="977836" cy="9807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630535"/>
            <a:ext cx="5091112" cy="5216960"/>
          </a:xfrm>
          <a:prstGeom prst="rect">
            <a:avLst/>
          </a:prstGeom>
        </p:spPr>
      </p:pic>
      <p:sp>
        <p:nvSpPr>
          <p:cNvPr id="16" name="TextBox 15"/>
          <p:cNvSpPr txBox="1"/>
          <p:nvPr/>
        </p:nvSpPr>
        <p:spPr>
          <a:xfrm>
            <a:off x="7092279" y="6093296"/>
            <a:ext cx="193986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The Test</a:t>
            </a:r>
            <a:endParaRPr lang="en-GB" sz="4000" dirty="0">
              <a:solidFill>
                <a:schemeClr val="bg1">
                  <a:alpha val="50000"/>
                </a:schemeClr>
              </a:solidFill>
              <a:effectLst/>
              <a:latin typeface="Calibri Light" panose="020F030202020403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827192"/>
            <a:ext cx="980751" cy="98371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951060"/>
            <a:ext cx="977836" cy="98079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944440"/>
            <a:ext cx="980751" cy="983716"/>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823496"/>
            <a:ext cx="977836" cy="980792"/>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3525088"/>
            <a:ext cx="980751" cy="98371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4648956"/>
            <a:ext cx="977836" cy="980792"/>
          </a:xfrm>
          <a:prstGeom prst="rect">
            <a:avLst/>
          </a:prstGeom>
        </p:spPr>
      </p:pic>
      <p:sp>
        <p:nvSpPr>
          <p:cNvPr id="6" name="Slide Number Placeholder 5"/>
          <p:cNvSpPr>
            <a:spLocks noGrp="1"/>
          </p:cNvSpPr>
          <p:nvPr>
            <p:ph type="sldNum" sz="quarter" idx="12"/>
          </p:nvPr>
        </p:nvSpPr>
        <p:spPr/>
        <p:txBody>
          <a:bodyPr/>
          <a:lstStyle/>
          <a:p>
            <a:fld id="{1489AFC7-5942-4BF0-AED1-BDE206AD142F}" type="slidenum">
              <a:rPr lang="en-GB" smtClean="0"/>
              <a:t>22</a:t>
            </a:fld>
            <a:endParaRPr lang="en-GB"/>
          </a:p>
        </p:txBody>
      </p:sp>
    </p:spTree>
    <p:extLst>
      <p:ext uri="{BB962C8B-B14F-4D97-AF65-F5344CB8AC3E}">
        <p14:creationId xmlns:p14="http://schemas.microsoft.com/office/powerpoint/2010/main" val="3070649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CA4C9"/>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30535"/>
            <a:ext cx="5091112" cy="507964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15" y="4653136"/>
            <a:ext cx="980751" cy="983716"/>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515" y="3532192"/>
            <a:ext cx="977836" cy="980792"/>
          </a:xfrm>
          <a:prstGeom prst="rect">
            <a:avLst/>
          </a:prstGeom>
        </p:spPr>
      </p:pic>
      <p:sp>
        <p:nvSpPr>
          <p:cNvPr id="16" name="TextBox 15"/>
          <p:cNvSpPr txBox="1"/>
          <p:nvPr/>
        </p:nvSpPr>
        <p:spPr>
          <a:xfrm>
            <a:off x="7092279" y="6093296"/>
            <a:ext cx="193986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The Test</a:t>
            </a:r>
            <a:endParaRPr lang="en-GB" sz="4000" dirty="0">
              <a:solidFill>
                <a:schemeClr val="bg1">
                  <a:alpha val="50000"/>
                </a:schemeClr>
              </a:solidFill>
              <a:effectLst/>
              <a:latin typeface="Calibri Light" panose="020F0302020204030204"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827192"/>
            <a:ext cx="980751" cy="98371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1951060"/>
            <a:ext cx="977836" cy="98079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1944440"/>
            <a:ext cx="980751" cy="98371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823496"/>
            <a:ext cx="977836" cy="980792"/>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3525088"/>
            <a:ext cx="980751" cy="983716"/>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4648956"/>
            <a:ext cx="977836" cy="980792"/>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28" y="630535"/>
            <a:ext cx="5091112" cy="5080909"/>
          </a:xfrm>
          <a:prstGeom prst="rect">
            <a:avLst/>
          </a:prstGeom>
        </p:spPr>
      </p:pic>
      <p:sp>
        <p:nvSpPr>
          <p:cNvPr id="6" name="Slide Number Placeholder 5"/>
          <p:cNvSpPr>
            <a:spLocks noGrp="1"/>
          </p:cNvSpPr>
          <p:nvPr>
            <p:ph type="sldNum" sz="quarter" idx="12"/>
          </p:nvPr>
        </p:nvSpPr>
        <p:spPr/>
        <p:txBody>
          <a:bodyPr/>
          <a:lstStyle/>
          <a:p>
            <a:fld id="{1489AFC7-5942-4BF0-AED1-BDE206AD142F}" type="slidenum">
              <a:rPr lang="en-GB" smtClean="0"/>
              <a:t>23</a:t>
            </a:fld>
            <a:endParaRPr lang="en-GB"/>
          </a:p>
        </p:txBody>
      </p:sp>
    </p:spTree>
    <p:extLst>
      <p:ext uri="{BB962C8B-B14F-4D97-AF65-F5344CB8AC3E}">
        <p14:creationId xmlns:p14="http://schemas.microsoft.com/office/powerpoint/2010/main" val="85585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CA4C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175" y="561975"/>
            <a:ext cx="4819650" cy="5734050"/>
          </a:xfrm>
          <a:prstGeom prst="rect">
            <a:avLst/>
          </a:prstGeom>
        </p:spPr>
      </p:pic>
      <p:sp>
        <p:nvSpPr>
          <p:cNvPr id="4" name="TextBox 3"/>
          <p:cNvSpPr txBox="1"/>
          <p:nvPr/>
        </p:nvSpPr>
        <p:spPr>
          <a:xfrm>
            <a:off x="7092279" y="6093296"/>
            <a:ext cx="193986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The Test</a:t>
            </a:r>
            <a:endParaRPr lang="en-GB" sz="4000" dirty="0">
              <a:solidFill>
                <a:schemeClr val="bg1">
                  <a:alpha val="50000"/>
                </a:schemeClr>
              </a:solidFill>
              <a:effectLst/>
              <a:latin typeface="Calibri Light" panose="020F0302020204030204" pitchFamily="34" charset="0"/>
            </a:endParaRPr>
          </a:p>
        </p:txBody>
      </p:sp>
    </p:spTree>
    <p:extLst>
      <p:ext uri="{BB962C8B-B14F-4D97-AF65-F5344CB8AC3E}">
        <p14:creationId xmlns:p14="http://schemas.microsoft.com/office/powerpoint/2010/main" val="2368746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CA4C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296545"/>
            <a:ext cx="3282107" cy="28885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0967" y="1856697"/>
            <a:ext cx="2905286" cy="3348211"/>
          </a:xfrm>
          <a:prstGeom prst="rect">
            <a:avLst/>
          </a:prstGeom>
        </p:spPr>
      </p:pic>
      <p:sp>
        <p:nvSpPr>
          <p:cNvPr id="4" name="TextBox 3"/>
          <p:cNvSpPr txBox="1"/>
          <p:nvPr/>
        </p:nvSpPr>
        <p:spPr>
          <a:xfrm>
            <a:off x="7092279" y="6093296"/>
            <a:ext cx="193986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The Test</a:t>
            </a:r>
            <a:endParaRPr lang="en-GB" sz="4000" dirty="0">
              <a:solidFill>
                <a:schemeClr val="bg1">
                  <a:alpha val="50000"/>
                </a:schemeClr>
              </a:solidFill>
              <a:effectLst/>
              <a:latin typeface="Calibri Light" panose="020F0302020204030204" pitchFamily="34" charset="0"/>
            </a:endParaRPr>
          </a:p>
        </p:txBody>
      </p:sp>
      <p:sp>
        <p:nvSpPr>
          <p:cNvPr id="8" name="Slide Number Placeholder 7"/>
          <p:cNvSpPr>
            <a:spLocks noGrp="1"/>
          </p:cNvSpPr>
          <p:nvPr>
            <p:ph type="sldNum" sz="quarter" idx="12"/>
          </p:nvPr>
        </p:nvSpPr>
        <p:spPr/>
        <p:txBody>
          <a:bodyPr/>
          <a:lstStyle/>
          <a:p>
            <a:fld id="{1489AFC7-5942-4BF0-AED1-BDE206AD142F}" type="slidenum">
              <a:rPr lang="en-GB" smtClean="0"/>
              <a:t>25</a:t>
            </a:fld>
            <a:endParaRPr lang="en-GB"/>
          </a:p>
        </p:txBody>
      </p:sp>
    </p:spTree>
    <p:extLst>
      <p:ext uri="{BB962C8B-B14F-4D97-AF65-F5344CB8AC3E}">
        <p14:creationId xmlns:p14="http://schemas.microsoft.com/office/powerpoint/2010/main" val="137829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CA4C9"/>
        </a:solidFill>
        <a:effectLst/>
      </p:bgPr>
    </p:bg>
    <p:spTree>
      <p:nvGrpSpPr>
        <p:cNvPr id="1" name=""/>
        <p:cNvGrpSpPr/>
        <p:nvPr/>
      </p:nvGrpSpPr>
      <p:grpSpPr>
        <a:xfrm>
          <a:off x="0" y="0"/>
          <a:ext cx="0" cy="0"/>
          <a:chOff x="0" y="0"/>
          <a:chExt cx="0" cy="0"/>
        </a:xfrm>
      </p:grpSpPr>
      <p:sp>
        <p:nvSpPr>
          <p:cNvPr id="4" name="TextBox 3"/>
          <p:cNvSpPr txBox="1"/>
          <p:nvPr/>
        </p:nvSpPr>
        <p:spPr>
          <a:xfrm>
            <a:off x="7092279" y="6093296"/>
            <a:ext cx="193986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The Test</a:t>
            </a:r>
            <a:endParaRPr lang="en-GB" sz="4000" dirty="0">
              <a:solidFill>
                <a:schemeClr val="bg1">
                  <a:alpha val="50000"/>
                </a:schemeClr>
              </a:solidFill>
              <a:effectLst/>
              <a:latin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1628800"/>
            <a:ext cx="3449935" cy="3442452"/>
          </a:xfrm>
          <a:prstGeom prst="rect">
            <a:avLst/>
          </a:prstGeom>
        </p:spPr>
      </p:pic>
      <p:sp>
        <p:nvSpPr>
          <p:cNvPr id="7" name="Slide Number Placeholder 6"/>
          <p:cNvSpPr>
            <a:spLocks noGrp="1"/>
          </p:cNvSpPr>
          <p:nvPr>
            <p:ph type="sldNum" sz="quarter" idx="12"/>
          </p:nvPr>
        </p:nvSpPr>
        <p:spPr/>
        <p:txBody>
          <a:bodyPr/>
          <a:lstStyle/>
          <a:p>
            <a:fld id="{1489AFC7-5942-4BF0-AED1-BDE206AD142F}" type="slidenum">
              <a:rPr lang="en-GB" smtClean="0"/>
              <a:t>26</a:t>
            </a:fld>
            <a:endParaRPr lang="en-GB"/>
          </a:p>
        </p:txBody>
      </p:sp>
    </p:spTree>
    <p:extLst>
      <p:ext uri="{BB962C8B-B14F-4D97-AF65-F5344CB8AC3E}">
        <p14:creationId xmlns:p14="http://schemas.microsoft.com/office/powerpoint/2010/main" val="2623546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p:cNvSpPr txBox="1"/>
          <p:nvPr/>
        </p:nvSpPr>
        <p:spPr>
          <a:xfrm>
            <a:off x="1346126" y="1772816"/>
            <a:ext cx="6120680" cy="1446550"/>
          </a:xfrm>
          <a:prstGeom prst="rect">
            <a:avLst/>
          </a:prstGeom>
          <a:noFill/>
        </p:spPr>
        <p:txBody>
          <a:bodyPr wrap="square" rtlCol="0">
            <a:spAutoFit/>
          </a:bodyPr>
          <a:lstStyle/>
          <a:p>
            <a:r>
              <a:rPr lang="en-GB" sz="8800" dirty="0" smtClean="0">
                <a:solidFill>
                  <a:prstClr val="white"/>
                </a:solidFill>
                <a:latin typeface="Calibri Light" panose="020F0302020204030204" pitchFamily="34" charset="0"/>
              </a:rPr>
              <a:t>Effectiveness</a:t>
            </a:r>
            <a:endParaRPr lang="en-GB" sz="8800" dirty="0">
              <a:solidFill>
                <a:prstClr val="white"/>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27</a:t>
            </a:fld>
            <a:endParaRPr lang="en-GB"/>
          </a:p>
        </p:txBody>
      </p:sp>
    </p:spTree>
    <p:extLst>
      <p:ext uri="{BB962C8B-B14F-4D97-AF65-F5344CB8AC3E}">
        <p14:creationId xmlns:p14="http://schemas.microsoft.com/office/powerpoint/2010/main" val="2625528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89AFC7-5942-4BF0-AED1-BDE206AD142F}" type="slidenum">
              <a:rPr lang="en-GB" smtClean="0"/>
              <a:t>28</a:t>
            </a:fld>
            <a:endParaRPr lang="en-GB"/>
          </a:p>
        </p:txBody>
      </p:sp>
      <p:sp>
        <p:nvSpPr>
          <p:cNvPr id="7" name="TextBox 6"/>
          <p:cNvSpPr txBox="1"/>
          <p:nvPr/>
        </p:nvSpPr>
        <p:spPr>
          <a:xfrm>
            <a:off x="6012161" y="6093296"/>
            <a:ext cx="3019984" cy="707886"/>
          </a:xfrm>
          <a:prstGeom prst="rect">
            <a:avLst/>
          </a:prstGeom>
          <a:noFill/>
        </p:spPr>
        <p:txBody>
          <a:bodyPr wrap="square" rtlCol="0">
            <a:spAutoFit/>
          </a:bodyPr>
          <a:lstStyle/>
          <a:p>
            <a:pPr algn="r"/>
            <a:r>
              <a:rPr lang="en-GB" sz="4000" dirty="0" smtClean="0">
                <a:solidFill>
                  <a:prstClr val="white">
                    <a:alpha val="50000"/>
                  </a:prstClr>
                </a:solidFill>
                <a:latin typeface="Calibri Light" panose="020F0302020204030204" pitchFamily="34" charset="0"/>
              </a:rPr>
              <a:t>Questions</a:t>
            </a:r>
            <a:endParaRPr lang="en-GB" sz="4000" dirty="0">
              <a:solidFill>
                <a:prstClr val="white">
                  <a:alpha val="50000"/>
                </a:prstClr>
              </a:solidFill>
              <a:latin typeface="Calibri Light" panose="020F0302020204030204" pitchFamily="34" charset="0"/>
            </a:endParaRPr>
          </a:p>
        </p:txBody>
      </p:sp>
      <p:sp>
        <p:nvSpPr>
          <p:cNvPr id="8" name="TextBox 7"/>
          <p:cNvSpPr txBox="1"/>
          <p:nvPr/>
        </p:nvSpPr>
        <p:spPr>
          <a:xfrm>
            <a:off x="428388" y="548680"/>
            <a:ext cx="8176060" cy="4585871"/>
          </a:xfrm>
          <a:prstGeom prst="rect">
            <a:avLst/>
          </a:prstGeom>
          <a:noFill/>
        </p:spPr>
        <p:txBody>
          <a:bodyPr wrap="square" rtlCol="0">
            <a:spAutoFit/>
          </a:bodyPr>
          <a:lstStyle/>
          <a:p>
            <a:pPr algn="l"/>
            <a:r>
              <a:rPr lang="en-GB" sz="4000" dirty="0" smtClean="0">
                <a:solidFill>
                  <a:prstClr val="white"/>
                </a:solidFill>
                <a:latin typeface="Calibri Light" panose="020F0302020204030204" pitchFamily="34" charset="0"/>
              </a:rPr>
              <a:t>Test objective:</a:t>
            </a:r>
          </a:p>
          <a:p>
            <a:pPr marL="514350" indent="-514350" algn="l">
              <a:buFontTx/>
              <a:buAutoNum type="arabicParenR"/>
            </a:pPr>
            <a:endParaRPr lang="en-GB" sz="2800" dirty="0" smtClean="0">
              <a:solidFill>
                <a:prstClr val="white"/>
              </a:solidFill>
              <a:latin typeface="Calibri Light" panose="020F0302020204030204" pitchFamily="34" charset="0"/>
            </a:endParaRPr>
          </a:p>
          <a:p>
            <a:pPr marL="514350" indent="-514350" algn="l">
              <a:buFontTx/>
              <a:buAutoNum type="arabicParenR"/>
            </a:pPr>
            <a:r>
              <a:rPr lang="en-GB" sz="2800" dirty="0" smtClean="0">
                <a:solidFill>
                  <a:prstClr val="white"/>
                </a:solidFill>
                <a:latin typeface="Calibri Light" panose="020F0302020204030204" pitchFamily="34" charset="0"/>
              </a:rPr>
              <a:t>Establish if </a:t>
            </a:r>
            <a:r>
              <a:rPr lang="en-GB" sz="2800" dirty="0" smtClean="0">
                <a:solidFill>
                  <a:prstClr val="white"/>
                </a:solidFill>
                <a:latin typeface="Calibri Light" panose="020F0302020204030204" pitchFamily="34" charset="0"/>
              </a:rPr>
              <a:t>the maps </a:t>
            </a:r>
            <a:r>
              <a:rPr lang="en-GB" sz="2800" dirty="0" smtClean="0">
                <a:solidFill>
                  <a:prstClr val="white"/>
                </a:solidFill>
                <a:latin typeface="Calibri Light" panose="020F0302020204030204" pitchFamily="34" charset="0"/>
              </a:rPr>
              <a:t>communicate. Not interested in absolute answers as they bias cartograms.</a:t>
            </a:r>
          </a:p>
          <a:p>
            <a:pPr marL="514350" indent="-514350" algn="l">
              <a:buFontTx/>
              <a:buAutoNum type="arabicParenR"/>
            </a:pPr>
            <a:endParaRPr lang="en-GB" sz="2800" dirty="0" smtClean="0">
              <a:solidFill>
                <a:prstClr val="white"/>
              </a:solidFill>
              <a:latin typeface="Calibri Light" panose="020F0302020204030204" pitchFamily="34" charset="0"/>
            </a:endParaRPr>
          </a:p>
          <a:p>
            <a:pPr marL="514350" indent="-514350" algn="l">
              <a:buFontTx/>
              <a:buAutoNum type="arabicParenR"/>
            </a:pPr>
            <a:r>
              <a:rPr lang="en-GB" sz="2800" dirty="0" smtClean="0">
                <a:solidFill>
                  <a:prstClr val="white"/>
                </a:solidFill>
                <a:latin typeface="Calibri Light" panose="020F0302020204030204" pitchFamily="34" charset="0"/>
              </a:rPr>
              <a:t>Rationalizing usage data with population statistics.</a:t>
            </a:r>
          </a:p>
          <a:p>
            <a:pPr marL="514350" indent="-514350" algn="l">
              <a:buFontTx/>
              <a:buAutoNum type="arabicParenR"/>
            </a:pPr>
            <a:endParaRPr lang="en-GB" sz="2800" dirty="0">
              <a:solidFill>
                <a:prstClr val="white"/>
              </a:solidFill>
              <a:latin typeface="Calibri Light" panose="020F0302020204030204" pitchFamily="34" charset="0"/>
            </a:endParaRPr>
          </a:p>
          <a:p>
            <a:pPr marL="514350" indent="-514350" algn="l">
              <a:buFontTx/>
              <a:buAutoNum type="arabicParenR"/>
            </a:pPr>
            <a:r>
              <a:rPr lang="en-GB" sz="2800" dirty="0" smtClean="0">
                <a:solidFill>
                  <a:prstClr val="white"/>
                </a:solidFill>
                <a:latin typeface="Calibri Light" panose="020F0302020204030204" pitchFamily="34" charset="0"/>
              </a:rPr>
              <a:t>Establish if the linking method reduces communicative effectiveness. </a:t>
            </a:r>
          </a:p>
          <a:p>
            <a:pPr algn="l"/>
            <a:endParaRPr lang="en-GB" sz="2800" dirty="0" smtClean="0">
              <a:solidFill>
                <a:prstClr val="white"/>
              </a:solidFill>
              <a:latin typeface="Calibri Light" panose="020F0302020204030204" pitchFamily="34" charset="0"/>
            </a:endParaRPr>
          </a:p>
        </p:txBody>
      </p:sp>
    </p:spTree>
    <p:extLst>
      <p:ext uri="{BB962C8B-B14F-4D97-AF65-F5344CB8AC3E}">
        <p14:creationId xmlns:p14="http://schemas.microsoft.com/office/powerpoint/2010/main" val="2721275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TextBox 5"/>
          <p:cNvSpPr txBox="1"/>
          <p:nvPr/>
        </p:nvSpPr>
        <p:spPr>
          <a:xfrm>
            <a:off x="428388" y="548680"/>
            <a:ext cx="8176060" cy="4154984"/>
          </a:xfrm>
          <a:prstGeom prst="rect">
            <a:avLst/>
          </a:prstGeom>
          <a:noFill/>
        </p:spPr>
        <p:txBody>
          <a:bodyPr wrap="square" rtlCol="0">
            <a:spAutoFit/>
          </a:bodyPr>
          <a:lstStyle/>
          <a:p>
            <a:pPr algn="l"/>
            <a:r>
              <a:rPr lang="en-GB" sz="4000" dirty="0" smtClean="0">
                <a:solidFill>
                  <a:prstClr val="white"/>
                </a:solidFill>
                <a:latin typeface="Calibri Light" panose="020F0302020204030204" pitchFamily="34" charset="0"/>
              </a:rPr>
              <a:t>3 direct questions relating to the map:</a:t>
            </a:r>
          </a:p>
          <a:p>
            <a:pPr marL="514350" indent="-514350" algn="l">
              <a:buFontTx/>
              <a:buAutoNum type="arabicParenR"/>
            </a:pPr>
            <a:endParaRPr lang="en-GB" sz="2800" dirty="0" smtClean="0">
              <a:solidFill>
                <a:prstClr val="white"/>
              </a:solidFill>
              <a:latin typeface="Calibri Light" panose="020F0302020204030204" pitchFamily="34" charset="0"/>
            </a:endParaRPr>
          </a:p>
          <a:p>
            <a:pPr marL="514350" indent="-514350" algn="l">
              <a:buFontTx/>
              <a:buAutoNum type="arabicParenR"/>
            </a:pPr>
            <a:r>
              <a:rPr lang="en-GB" sz="2800" dirty="0" smtClean="0">
                <a:solidFill>
                  <a:prstClr val="white"/>
                </a:solidFill>
                <a:latin typeface="Calibri Light" panose="020F0302020204030204" pitchFamily="34" charset="0"/>
              </a:rPr>
              <a:t>Out of the highest populated areas which area had the least app use?</a:t>
            </a:r>
          </a:p>
          <a:p>
            <a:pPr marL="514350" indent="-514350" algn="l">
              <a:buFontTx/>
              <a:buAutoNum type="arabicParenR"/>
            </a:pPr>
            <a:endParaRPr lang="en-GB" sz="2800" dirty="0" smtClean="0">
              <a:solidFill>
                <a:prstClr val="white"/>
              </a:solidFill>
              <a:latin typeface="Calibri Light" panose="020F0302020204030204" pitchFamily="34" charset="0"/>
            </a:endParaRPr>
          </a:p>
          <a:p>
            <a:pPr marL="514350" indent="-514350" algn="l">
              <a:buFontTx/>
              <a:buAutoNum type="arabicParenR"/>
            </a:pPr>
            <a:r>
              <a:rPr lang="en-GB" sz="2800" dirty="0" smtClean="0">
                <a:solidFill>
                  <a:prstClr val="white"/>
                </a:solidFill>
                <a:latin typeface="Calibri Light" panose="020F0302020204030204" pitchFamily="34" charset="0"/>
              </a:rPr>
              <a:t>Out of the </a:t>
            </a:r>
            <a:r>
              <a:rPr lang="en-GB" sz="2800" smtClean="0">
                <a:solidFill>
                  <a:prstClr val="white"/>
                </a:solidFill>
                <a:latin typeface="Calibri Light" panose="020F0302020204030204" pitchFamily="34" charset="0"/>
              </a:rPr>
              <a:t>lowest populated </a:t>
            </a:r>
            <a:r>
              <a:rPr lang="en-GB" sz="2800" dirty="0" smtClean="0">
                <a:solidFill>
                  <a:prstClr val="white"/>
                </a:solidFill>
                <a:latin typeface="Calibri Light" panose="020F0302020204030204" pitchFamily="34" charset="0"/>
              </a:rPr>
              <a:t>areas which area had the most app use?</a:t>
            </a:r>
          </a:p>
          <a:p>
            <a:pPr marL="514350" indent="-514350" algn="l">
              <a:buFontTx/>
              <a:buAutoNum type="arabicParenR"/>
            </a:pPr>
            <a:endParaRPr lang="en-GB" sz="2800" dirty="0" smtClean="0">
              <a:solidFill>
                <a:prstClr val="white"/>
              </a:solidFill>
              <a:latin typeface="Calibri Light" panose="020F0302020204030204" pitchFamily="34" charset="0"/>
            </a:endParaRPr>
          </a:p>
          <a:p>
            <a:pPr marL="514350" indent="-514350" algn="l">
              <a:buFontTx/>
              <a:buAutoNum type="arabicParenR"/>
            </a:pPr>
            <a:r>
              <a:rPr lang="en-GB" sz="2800" dirty="0" smtClean="0">
                <a:solidFill>
                  <a:prstClr val="white"/>
                </a:solidFill>
                <a:latin typeface="Calibri Light" panose="020F0302020204030204" pitchFamily="34" charset="0"/>
              </a:rPr>
              <a:t>Which region performed best overall?</a:t>
            </a:r>
            <a:endParaRPr lang="en-GB" sz="2800" dirty="0">
              <a:solidFill>
                <a:prstClr val="white"/>
              </a:solidFill>
              <a:latin typeface="Calibri Light" panose="020F0302020204030204" pitchFamily="34" charset="0"/>
            </a:endParaRPr>
          </a:p>
        </p:txBody>
      </p:sp>
      <p:sp>
        <p:nvSpPr>
          <p:cNvPr id="3" name="TextBox 2"/>
          <p:cNvSpPr txBox="1"/>
          <p:nvPr/>
        </p:nvSpPr>
        <p:spPr>
          <a:xfrm>
            <a:off x="6012161" y="6093296"/>
            <a:ext cx="3019984" cy="707886"/>
          </a:xfrm>
          <a:prstGeom prst="rect">
            <a:avLst/>
          </a:prstGeom>
          <a:noFill/>
        </p:spPr>
        <p:txBody>
          <a:bodyPr wrap="square" rtlCol="0">
            <a:spAutoFit/>
          </a:bodyPr>
          <a:lstStyle/>
          <a:p>
            <a:pPr algn="r"/>
            <a:r>
              <a:rPr lang="en-GB" sz="4000" dirty="0" smtClean="0">
                <a:solidFill>
                  <a:prstClr val="white">
                    <a:alpha val="50000"/>
                  </a:prstClr>
                </a:solidFill>
                <a:latin typeface="Calibri Light" panose="020F0302020204030204" pitchFamily="34" charset="0"/>
              </a:rPr>
              <a:t>Questions</a:t>
            </a:r>
            <a:endParaRPr lang="en-GB" sz="4000" dirty="0">
              <a:solidFill>
                <a:prstClr val="white">
                  <a:alpha val="50000"/>
                </a:prstClr>
              </a:solidFill>
              <a:latin typeface="Calibri Light" panose="020F0302020204030204" pitchFamily="34" charset="0"/>
            </a:endParaRPr>
          </a:p>
        </p:txBody>
      </p:sp>
      <p:sp>
        <p:nvSpPr>
          <p:cNvPr id="7" name="Slide Number Placeholder 6"/>
          <p:cNvSpPr>
            <a:spLocks noGrp="1"/>
          </p:cNvSpPr>
          <p:nvPr>
            <p:ph type="sldNum" sz="quarter" idx="12"/>
          </p:nvPr>
        </p:nvSpPr>
        <p:spPr/>
        <p:txBody>
          <a:bodyPr/>
          <a:lstStyle/>
          <a:p>
            <a:fld id="{1489AFC7-5942-4BF0-AED1-BDE206AD142F}" type="slidenum">
              <a:rPr lang="en-GB" smtClean="0"/>
              <a:t>29</a:t>
            </a:fld>
            <a:endParaRPr lang="en-GB" dirty="0"/>
          </a:p>
        </p:txBody>
      </p:sp>
    </p:spTree>
    <p:extLst>
      <p:ext uri="{BB962C8B-B14F-4D97-AF65-F5344CB8AC3E}">
        <p14:creationId xmlns:p14="http://schemas.microsoft.com/office/powerpoint/2010/main" val="1119431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F7"/>
        </a:solidFill>
        <a:effectLst/>
      </p:bgPr>
    </p:bg>
    <p:spTree>
      <p:nvGrpSpPr>
        <p:cNvPr id="1" name=""/>
        <p:cNvGrpSpPr/>
        <p:nvPr/>
      </p:nvGrpSpPr>
      <p:grpSpPr>
        <a:xfrm>
          <a:off x="0" y="0"/>
          <a:ext cx="0" cy="0"/>
          <a:chOff x="0" y="0"/>
          <a:chExt cx="0" cy="0"/>
        </a:xfrm>
      </p:grpSpPr>
      <p:sp>
        <p:nvSpPr>
          <p:cNvPr id="2" name="TextBox 1"/>
          <p:cNvSpPr txBox="1"/>
          <p:nvPr/>
        </p:nvSpPr>
        <p:spPr>
          <a:xfrm>
            <a:off x="971600" y="1124744"/>
            <a:ext cx="7272808" cy="2800767"/>
          </a:xfrm>
          <a:prstGeom prst="rect">
            <a:avLst/>
          </a:prstGeom>
          <a:noFill/>
        </p:spPr>
        <p:txBody>
          <a:bodyPr wrap="square" rtlCol="0">
            <a:spAutoFit/>
          </a:bodyPr>
          <a:lstStyle/>
          <a:p>
            <a:r>
              <a:rPr lang="en-GB" sz="8800" dirty="0" smtClean="0">
                <a:solidFill>
                  <a:schemeClr val="bg1">
                    <a:lumMod val="65000"/>
                  </a:schemeClr>
                </a:solidFill>
                <a:latin typeface="Calibri Light" panose="020F0302020204030204" pitchFamily="34" charset="0"/>
              </a:rPr>
              <a:t>App development</a:t>
            </a:r>
            <a:endParaRPr lang="en-GB" sz="8800" dirty="0">
              <a:solidFill>
                <a:schemeClr val="bg1">
                  <a:lumMod val="65000"/>
                </a:schemeClr>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3</a:t>
            </a:fld>
            <a:endParaRPr lang="en-GB"/>
          </a:p>
        </p:txBody>
      </p:sp>
    </p:spTree>
    <p:extLst>
      <p:ext uri="{BB962C8B-B14F-4D97-AF65-F5344CB8AC3E}">
        <p14:creationId xmlns:p14="http://schemas.microsoft.com/office/powerpoint/2010/main" val="655086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176" y="1639588"/>
            <a:ext cx="3933082" cy="328612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48"/>
            <a:ext cx="3933082" cy="328612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0642" y="3743274"/>
            <a:ext cx="3329790" cy="2782070"/>
          </a:xfrm>
          <a:prstGeom prst="rect">
            <a:avLst/>
          </a:prstGeom>
        </p:spPr>
      </p:pic>
      <p:sp>
        <p:nvSpPr>
          <p:cNvPr id="9" name="Slide Number Placeholder 8"/>
          <p:cNvSpPr>
            <a:spLocks noGrp="1"/>
          </p:cNvSpPr>
          <p:nvPr>
            <p:ph type="sldNum" sz="quarter" idx="12"/>
          </p:nvPr>
        </p:nvSpPr>
        <p:spPr/>
        <p:txBody>
          <a:bodyPr/>
          <a:lstStyle/>
          <a:p>
            <a:fld id="{1489AFC7-5942-4BF0-AED1-BDE206AD142F}" type="slidenum">
              <a:rPr lang="en-GB" smtClean="0"/>
              <a:t>30</a:t>
            </a:fld>
            <a:endParaRPr lang="en-GB" dirty="0"/>
          </a:p>
        </p:txBody>
      </p:sp>
      <p:sp>
        <p:nvSpPr>
          <p:cNvPr id="6" name="TextBox 5"/>
          <p:cNvSpPr txBox="1"/>
          <p:nvPr/>
        </p:nvSpPr>
        <p:spPr>
          <a:xfrm>
            <a:off x="428388" y="548680"/>
            <a:ext cx="3907870" cy="954107"/>
          </a:xfrm>
          <a:prstGeom prst="rect">
            <a:avLst/>
          </a:prstGeom>
          <a:noFill/>
        </p:spPr>
        <p:txBody>
          <a:bodyPr wrap="square" rtlCol="0">
            <a:spAutoFit/>
          </a:bodyPr>
          <a:lstStyle/>
          <a:p>
            <a:r>
              <a:rPr lang="en-GB" sz="2800" dirty="0" smtClean="0">
                <a:solidFill>
                  <a:prstClr val="white"/>
                </a:solidFill>
                <a:latin typeface="Calibri Light" panose="020F0302020204030204" pitchFamily="34" charset="0"/>
              </a:rPr>
              <a:t>Which region performed</a:t>
            </a:r>
          </a:p>
          <a:p>
            <a:r>
              <a:rPr lang="en-GB" sz="2800" dirty="0" smtClean="0">
                <a:solidFill>
                  <a:prstClr val="white"/>
                </a:solidFill>
                <a:latin typeface="Calibri Light" panose="020F0302020204030204" pitchFamily="34" charset="0"/>
              </a:rPr>
              <a:t> best overall?</a:t>
            </a:r>
            <a:endParaRPr lang="en-GB" sz="2800" dirty="0">
              <a:solidFill>
                <a:prstClr val="white"/>
              </a:solidFill>
              <a:latin typeface="Calibri Light" panose="020F0302020204030204" pitchFamily="34" charset="0"/>
            </a:endParaRPr>
          </a:p>
        </p:txBody>
      </p:sp>
    </p:spTree>
    <p:extLst>
      <p:ext uri="{BB962C8B-B14F-4D97-AF65-F5344CB8AC3E}">
        <p14:creationId xmlns:p14="http://schemas.microsoft.com/office/powerpoint/2010/main" val="2187030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642" y="3743274"/>
            <a:ext cx="3329790" cy="278207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176" y="1645280"/>
            <a:ext cx="3933082" cy="328612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48"/>
            <a:ext cx="3933081" cy="3286125"/>
          </a:xfrm>
          <a:prstGeom prst="rect">
            <a:avLst/>
          </a:prstGeom>
        </p:spPr>
      </p:pic>
      <p:sp>
        <p:nvSpPr>
          <p:cNvPr id="6" name="TextBox 5"/>
          <p:cNvSpPr txBox="1"/>
          <p:nvPr/>
        </p:nvSpPr>
        <p:spPr>
          <a:xfrm>
            <a:off x="428388" y="548680"/>
            <a:ext cx="3907870" cy="954107"/>
          </a:xfrm>
          <a:prstGeom prst="rect">
            <a:avLst/>
          </a:prstGeom>
          <a:noFill/>
        </p:spPr>
        <p:txBody>
          <a:bodyPr wrap="square" rtlCol="0">
            <a:spAutoFit/>
          </a:bodyPr>
          <a:lstStyle/>
          <a:p>
            <a:r>
              <a:rPr lang="en-GB" sz="2800" dirty="0" smtClean="0">
                <a:solidFill>
                  <a:prstClr val="white"/>
                </a:solidFill>
                <a:latin typeface="Calibri Light" panose="020F0302020204030204" pitchFamily="34" charset="0"/>
              </a:rPr>
              <a:t>Which region performed</a:t>
            </a:r>
          </a:p>
          <a:p>
            <a:r>
              <a:rPr lang="en-GB" sz="2800" dirty="0" smtClean="0">
                <a:solidFill>
                  <a:prstClr val="white"/>
                </a:solidFill>
                <a:latin typeface="Calibri Light" panose="020F0302020204030204" pitchFamily="34" charset="0"/>
              </a:rPr>
              <a:t> best overall?</a:t>
            </a:r>
            <a:endParaRPr lang="en-GB" sz="2800" dirty="0">
              <a:solidFill>
                <a:prstClr val="white"/>
              </a:solidFill>
              <a:latin typeface="Calibri Light" panose="020F0302020204030204" pitchFamily="34" charset="0"/>
            </a:endParaRPr>
          </a:p>
        </p:txBody>
      </p:sp>
      <p:sp>
        <p:nvSpPr>
          <p:cNvPr id="9" name="Slide Number Placeholder 8"/>
          <p:cNvSpPr>
            <a:spLocks noGrp="1"/>
          </p:cNvSpPr>
          <p:nvPr>
            <p:ph type="sldNum" sz="quarter" idx="12"/>
          </p:nvPr>
        </p:nvSpPr>
        <p:spPr/>
        <p:txBody>
          <a:bodyPr/>
          <a:lstStyle/>
          <a:p>
            <a:fld id="{1489AFC7-5942-4BF0-AED1-BDE206AD142F}" type="slidenum">
              <a:rPr lang="en-GB" smtClean="0"/>
              <a:t>31</a:t>
            </a:fld>
            <a:endParaRPr lang="en-GB" dirty="0"/>
          </a:p>
        </p:txBody>
      </p:sp>
    </p:spTree>
    <p:extLst>
      <p:ext uri="{BB962C8B-B14F-4D97-AF65-F5344CB8AC3E}">
        <p14:creationId xmlns:p14="http://schemas.microsoft.com/office/powerpoint/2010/main" val="3440153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TextBox 5"/>
          <p:cNvSpPr txBox="1"/>
          <p:nvPr/>
        </p:nvSpPr>
        <p:spPr>
          <a:xfrm>
            <a:off x="428388" y="548680"/>
            <a:ext cx="8176060" cy="5139869"/>
          </a:xfrm>
          <a:prstGeom prst="rect">
            <a:avLst/>
          </a:prstGeom>
          <a:noFill/>
        </p:spPr>
        <p:txBody>
          <a:bodyPr wrap="square" rtlCol="0">
            <a:spAutoFit/>
          </a:bodyPr>
          <a:lstStyle/>
          <a:p>
            <a:pPr algn="l"/>
            <a:r>
              <a:rPr lang="en-GB" sz="4000" dirty="0" smtClean="0">
                <a:solidFill>
                  <a:prstClr val="white"/>
                </a:solidFill>
                <a:latin typeface="Calibri Light" panose="020F0302020204030204" pitchFamily="34" charset="0"/>
              </a:rPr>
              <a:t>Other questions:</a:t>
            </a:r>
          </a:p>
          <a:p>
            <a:pPr algn="l"/>
            <a:endParaRPr lang="en-GB" sz="3200" dirty="0" smtClean="0">
              <a:solidFill>
                <a:prstClr val="white"/>
              </a:solidFill>
              <a:latin typeface="Calibri Light" panose="020F0302020204030204" pitchFamily="34" charset="0"/>
            </a:endParaRPr>
          </a:p>
          <a:p>
            <a:pPr algn="l"/>
            <a:r>
              <a:rPr lang="en-GB" sz="3200" dirty="0" smtClean="0">
                <a:solidFill>
                  <a:prstClr val="white"/>
                </a:solidFill>
                <a:latin typeface="Calibri Light" panose="020F0302020204030204" pitchFamily="34" charset="0"/>
              </a:rPr>
              <a:t>1) Gender</a:t>
            </a:r>
            <a:endParaRPr lang="en-GB" sz="3200" dirty="0">
              <a:solidFill>
                <a:prstClr val="white"/>
              </a:solidFill>
              <a:latin typeface="Calibri Light" panose="020F0302020204030204" pitchFamily="34" charset="0"/>
            </a:endParaRPr>
          </a:p>
          <a:p>
            <a:pPr algn="l"/>
            <a:r>
              <a:rPr lang="en-GB" sz="3200" dirty="0" smtClean="0">
                <a:solidFill>
                  <a:prstClr val="white"/>
                </a:solidFill>
                <a:latin typeface="Calibri Light" panose="020F0302020204030204" pitchFamily="34" charset="0"/>
              </a:rPr>
              <a:t>2) Age</a:t>
            </a:r>
            <a:endParaRPr lang="en-GB" sz="3200" dirty="0">
              <a:solidFill>
                <a:prstClr val="white"/>
              </a:solidFill>
              <a:latin typeface="Calibri Light" panose="020F0302020204030204" pitchFamily="34" charset="0"/>
            </a:endParaRPr>
          </a:p>
          <a:p>
            <a:pPr algn="l"/>
            <a:r>
              <a:rPr lang="en-GB" sz="3200" dirty="0" smtClean="0">
                <a:solidFill>
                  <a:prstClr val="white"/>
                </a:solidFill>
                <a:latin typeface="Calibri Light" panose="020F0302020204030204" pitchFamily="34" charset="0"/>
              </a:rPr>
              <a:t>3) Any visual </a:t>
            </a:r>
            <a:r>
              <a:rPr lang="en-GB" sz="3200" dirty="0">
                <a:solidFill>
                  <a:prstClr val="white"/>
                </a:solidFill>
                <a:latin typeface="Calibri Light" panose="020F0302020204030204" pitchFamily="34" charset="0"/>
              </a:rPr>
              <a:t>impediments</a:t>
            </a:r>
          </a:p>
          <a:p>
            <a:pPr algn="l"/>
            <a:r>
              <a:rPr lang="en-GB" sz="3200" dirty="0" smtClean="0">
                <a:solidFill>
                  <a:prstClr val="white"/>
                </a:solidFill>
                <a:latin typeface="Calibri Light" panose="020F0302020204030204" pitchFamily="34" charset="0"/>
              </a:rPr>
              <a:t>4) Self </a:t>
            </a:r>
            <a:r>
              <a:rPr lang="en-GB" sz="3200" dirty="0">
                <a:solidFill>
                  <a:prstClr val="white"/>
                </a:solidFill>
                <a:latin typeface="Calibri Light" panose="020F0302020204030204" pitchFamily="34" charset="0"/>
              </a:rPr>
              <a:t>assessment on map reading </a:t>
            </a:r>
            <a:r>
              <a:rPr lang="en-GB" sz="3200" dirty="0" smtClean="0">
                <a:solidFill>
                  <a:prstClr val="white"/>
                </a:solidFill>
                <a:latin typeface="Calibri Light" panose="020F0302020204030204" pitchFamily="34" charset="0"/>
              </a:rPr>
              <a:t>abilities</a:t>
            </a:r>
            <a:endParaRPr lang="en-GB" sz="3200" dirty="0">
              <a:solidFill>
                <a:prstClr val="white"/>
              </a:solidFill>
              <a:latin typeface="Calibri Light" panose="020F0302020204030204" pitchFamily="34" charset="0"/>
            </a:endParaRPr>
          </a:p>
          <a:p>
            <a:pPr algn="l"/>
            <a:endParaRPr lang="en-GB" sz="2000" dirty="0" smtClean="0">
              <a:solidFill>
                <a:prstClr val="white"/>
              </a:solidFill>
              <a:latin typeface="Calibri Light" panose="020F0302020204030204" pitchFamily="34" charset="0"/>
            </a:endParaRPr>
          </a:p>
          <a:p>
            <a:pPr algn="l"/>
            <a:r>
              <a:rPr lang="en-GB" sz="2000" dirty="0" smtClean="0">
                <a:solidFill>
                  <a:prstClr val="white"/>
                </a:solidFill>
                <a:latin typeface="Calibri Light" panose="020F0302020204030204" pitchFamily="34" charset="0"/>
              </a:rPr>
              <a:t>and </a:t>
            </a:r>
            <a:r>
              <a:rPr lang="en-GB" sz="2000" dirty="0">
                <a:solidFill>
                  <a:prstClr val="white"/>
                </a:solidFill>
                <a:latin typeface="Calibri Light" panose="020F0302020204030204" pitchFamily="34" charset="0"/>
              </a:rPr>
              <a:t>after the test</a:t>
            </a:r>
          </a:p>
          <a:p>
            <a:pPr algn="l"/>
            <a:r>
              <a:rPr lang="en-GB" sz="3200" dirty="0">
                <a:solidFill>
                  <a:prstClr val="white"/>
                </a:solidFill>
                <a:latin typeface="Calibri Light" panose="020F0302020204030204" pitchFamily="34" charset="0"/>
              </a:rPr>
              <a:t>5) </a:t>
            </a:r>
            <a:r>
              <a:rPr lang="en-GB" sz="3200" dirty="0" smtClean="0">
                <a:solidFill>
                  <a:prstClr val="white"/>
                </a:solidFill>
                <a:latin typeface="Calibri Light" panose="020F0302020204030204" pitchFamily="34" charset="0"/>
              </a:rPr>
              <a:t>Map preference</a:t>
            </a:r>
          </a:p>
          <a:p>
            <a:pPr algn="l"/>
            <a:endParaRPr lang="en-GB" sz="3200" dirty="0">
              <a:solidFill>
                <a:prstClr val="white"/>
              </a:solidFill>
              <a:latin typeface="Calibri Light" panose="020F0302020204030204" pitchFamily="34" charset="0"/>
            </a:endParaRPr>
          </a:p>
          <a:p>
            <a:pPr algn="l"/>
            <a:r>
              <a:rPr lang="en-GB" dirty="0" smtClean="0">
                <a:solidFill>
                  <a:prstClr val="white"/>
                </a:solidFill>
                <a:latin typeface="Calibri Light" panose="020F0302020204030204" pitchFamily="34" charset="0"/>
              </a:rPr>
              <a:t>Questions kept to a minimum to reduce participant fatigue</a:t>
            </a:r>
            <a:endParaRPr lang="en-GB" dirty="0">
              <a:solidFill>
                <a:prstClr val="white"/>
              </a:solidFill>
              <a:latin typeface="Calibri Light" panose="020F0302020204030204" pitchFamily="34" charset="0"/>
            </a:endParaRPr>
          </a:p>
        </p:txBody>
      </p:sp>
      <p:sp>
        <p:nvSpPr>
          <p:cNvPr id="3" name="TextBox 2"/>
          <p:cNvSpPr txBox="1"/>
          <p:nvPr/>
        </p:nvSpPr>
        <p:spPr>
          <a:xfrm>
            <a:off x="6012161" y="6093296"/>
            <a:ext cx="3019984" cy="707886"/>
          </a:xfrm>
          <a:prstGeom prst="rect">
            <a:avLst/>
          </a:prstGeom>
          <a:noFill/>
        </p:spPr>
        <p:txBody>
          <a:bodyPr wrap="square" rtlCol="0">
            <a:spAutoFit/>
          </a:bodyPr>
          <a:lstStyle/>
          <a:p>
            <a:pPr algn="r"/>
            <a:r>
              <a:rPr lang="en-GB" sz="4000" dirty="0" smtClean="0">
                <a:solidFill>
                  <a:prstClr val="white">
                    <a:alpha val="50000"/>
                  </a:prstClr>
                </a:solidFill>
                <a:latin typeface="Calibri Light" panose="020F0302020204030204" pitchFamily="34" charset="0"/>
              </a:rPr>
              <a:t>Questions</a:t>
            </a:r>
            <a:endParaRPr lang="en-GB" sz="4000" dirty="0">
              <a:solidFill>
                <a:prstClr val="white">
                  <a:alpha val="50000"/>
                </a:prstClr>
              </a:solidFill>
              <a:latin typeface="Calibri Light" panose="020F0302020204030204" pitchFamily="34" charset="0"/>
            </a:endParaRPr>
          </a:p>
        </p:txBody>
      </p:sp>
      <p:sp>
        <p:nvSpPr>
          <p:cNvPr id="7" name="Slide Number Placeholder 6"/>
          <p:cNvSpPr>
            <a:spLocks noGrp="1"/>
          </p:cNvSpPr>
          <p:nvPr>
            <p:ph type="sldNum" sz="quarter" idx="12"/>
          </p:nvPr>
        </p:nvSpPr>
        <p:spPr/>
        <p:txBody>
          <a:bodyPr/>
          <a:lstStyle/>
          <a:p>
            <a:fld id="{1489AFC7-5942-4BF0-AED1-BDE206AD142F}" type="slidenum">
              <a:rPr lang="en-GB" smtClean="0"/>
              <a:t>32</a:t>
            </a:fld>
            <a:endParaRPr lang="en-GB"/>
          </a:p>
        </p:txBody>
      </p:sp>
    </p:spTree>
    <p:extLst>
      <p:ext uri="{BB962C8B-B14F-4D97-AF65-F5344CB8AC3E}">
        <p14:creationId xmlns:p14="http://schemas.microsoft.com/office/powerpoint/2010/main" val="3723267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C931A"/>
        </a:solidFill>
        <a:effectLst/>
      </p:bgPr>
    </p:bg>
    <p:spTree>
      <p:nvGrpSpPr>
        <p:cNvPr id="1" name=""/>
        <p:cNvGrpSpPr/>
        <p:nvPr/>
      </p:nvGrpSpPr>
      <p:grpSpPr>
        <a:xfrm>
          <a:off x="0" y="0"/>
          <a:ext cx="0" cy="0"/>
          <a:chOff x="0" y="0"/>
          <a:chExt cx="0" cy="0"/>
        </a:xfrm>
      </p:grpSpPr>
      <p:sp>
        <p:nvSpPr>
          <p:cNvPr id="2" name="TextBox 1"/>
          <p:cNvSpPr txBox="1"/>
          <p:nvPr/>
        </p:nvSpPr>
        <p:spPr>
          <a:xfrm>
            <a:off x="1346126" y="1772816"/>
            <a:ext cx="6120680" cy="1446550"/>
          </a:xfrm>
          <a:prstGeom prst="rect">
            <a:avLst/>
          </a:prstGeom>
          <a:noFill/>
        </p:spPr>
        <p:txBody>
          <a:bodyPr wrap="square" rtlCol="0">
            <a:spAutoFit/>
          </a:bodyPr>
          <a:lstStyle/>
          <a:p>
            <a:r>
              <a:rPr lang="en-GB" sz="8800" dirty="0" smtClean="0">
                <a:solidFill>
                  <a:schemeClr val="bg1"/>
                </a:solidFill>
                <a:latin typeface="Calibri Light" panose="020F0302020204030204" pitchFamily="34" charset="0"/>
              </a:rPr>
              <a:t>The Results</a:t>
            </a:r>
            <a:endParaRPr lang="en-GB" sz="8800" dirty="0">
              <a:solidFill>
                <a:schemeClr val="bg1"/>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33</a:t>
            </a:fld>
            <a:endParaRPr lang="en-GB"/>
          </a:p>
        </p:txBody>
      </p:sp>
    </p:spTree>
    <p:extLst>
      <p:ext uri="{BB962C8B-B14F-4D97-AF65-F5344CB8AC3E}">
        <p14:creationId xmlns:p14="http://schemas.microsoft.com/office/powerpoint/2010/main" val="1502797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628800"/>
            <a:ext cx="6696470" cy="4294641"/>
          </a:xfrm>
          <a:prstGeom prst="rect">
            <a:avLst/>
          </a:prstGeom>
        </p:spPr>
      </p:pic>
      <p:sp>
        <p:nvSpPr>
          <p:cNvPr id="7" name="TextBox 6"/>
          <p:cNvSpPr txBox="1"/>
          <p:nvPr/>
        </p:nvSpPr>
        <p:spPr>
          <a:xfrm>
            <a:off x="1403648" y="496144"/>
            <a:ext cx="6912768" cy="892552"/>
          </a:xfrm>
          <a:prstGeom prst="rect">
            <a:avLst/>
          </a:prstGeom>
          <a:noFill/>
          <a:ln w="25400">
            <a:solidFill>
              <a:srgbClr val="A4BE2F"/>
            </a:solidFill>
          </a:ln>
        </p:spPr>
        <p:txBody>
          <a:bodyPr wrap="square" rtlCol="0">
            <a:spAutoFit/>
          </a:bodyPr>
          <a:lstStyle/>
          <a:p>
            <a:r>
              <a:rPr lang="en-GB" sz="5200" dirty="0" smtClean="0">
                <a:solidFill>
                  <a:srgbClr val="A4BE2F"/>
                </a:solidFill>
                <a:latin typeface="Calibri Light" panose="020F0302020204030204" pitchFamily="34" charset="0"/>
              </a:rPr>
              <a:t>Which performed best?</a:t>
            </a:r>
            <a:endParaRPr lang="en-GB" sz="5200" dirty="0">
              <a:solidFill>
                <a:srgbClr val="A4BE2F"/>
              </a:solidFill>
              <a:latin typeface="Calibri Light" panose="020F0302020204030204" pitchFamily="34" charset="0"/>
            </a:endParaRPr>
          </a:p>
        </p:txBody>
      </p:sp>
      <p:sp>
        <p:nvSpPr>
          <p:cNvPr id="6" name="Rectangle 5"/>
          <p:cNvSpPr/>
          <p:nvPr/>
        </p:nvSpPr>
        <p:spPr>
          <a:xfrm>
            <a:off x="971600" y="496144"/>
            <a:ext cx="360040" cy="892552"/>
          </a:xfrm>
          <a:prstGeom prst="rect">
            <a:avLst/>
          </a:prstGeom>
          <a:solidFill>
            <a:srgbClr val="A4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1489AFC7-5942-4BF0-AED1-BDE206AD142F}" type="slidenum">
              <a:rPr lang="en-GB" smtClean="0"/>
              <a:t>34</a:t>
            </a:fld>
            <a:endParaRPr lang="en-GB"/>
          </a:p>
        </p:txBody>
      </p:sp>
    </p:spTree>
    <p:extLst>
      <p:ext uri="{BB962C8B-B14F-4D97-AF65-F5344CB8AC3E}">
        <p14:creationId xmlns:p14="http://schemas.microsoft.com/office/powerpoint/2010/main" val="1802890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540" y="1628798"/>
            <a:ext cx="6696470" cy="4294641"/>
          </a:xfrm>
          <a:prstGeom prst="rect">
            <a:avLst/>
          </a:prstGeom>
        </p:spPr>
      </p:pic>
      <p:sp>
        <p:nvSpPr>
          <p:cNvPr id="5" name="TextBox 4"/>
          <p:cNvSpPr txBox="1"/>
          <p:nvPr/>
        </p:nvSpPr>
        <p:spPr>
          <a:xfrm>
            <a:off x="1403648" y="496144"/>
            <a:ext cx="6912768" cy="892552"/>
          </a:xfrm>
          <a:prstGeom prst="rect">
            <a:avLst/>
          </a:prstGeom>
          <a:solidFill>
            <a:srgbClr val="A4BE2F"/>
          </a:solidFill>
        </p:spPr>
        <p:txBody>
          <a:bodyPr wrap="square" rtlCol="0">
            <a:spAutoFit/>
          </a:bodyPr>
          <a:lstStyle/>
          <a:p>
            <a:r>
              <a:rPr lang="en-GB" sz="5200" dirty="0" smtClean="0">
                <a:solidFill>
                  <a:schemeClr val="bg1"/>
                </a:solidFill>
                <a:latin typeface="Calibri Light" panose="020F0302020204030204" pitchFamily="34" charset="0"/>
              </a:rPr>
              <a:t>Which performed best?</a:t>
            </a:r>
            <a:endParaRPr lang="en-GB" sz="5200" dirty="0">
              <a:solidFill>
                <a:schemeClr val="bg1"/>
              </a:solidFill>
              <a:latin typeface="Calibri Light" panose="020F0302020204030204" pitchFamily="34" charset="0"/>
            </a:endParaRPr>
          </a:p>
        </p:txBody>
      </p:sp>
      <p:sp>
        <p:nvSpPr>
          <p:cNvPr id="6" name="Rectangle 5"/>
          <p:cNvSpPr/>
          <p:nvPr/>
        </p:nvSpPr>
        <p:spPr>
          <a:xfrm>
            <a:off x="971600" y="496144"/>
            <a:ext cx="360040" cy="892552"/>
          </a:xfrm>
          <a:prstGeom prst="rect">
            <a:avLst/>
          </a:prstGeom>
          <a:solidFill>
            <a:srgbClr val="A4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408981" y="6350977"/>
            <a:ext cx="6752542" cy="461665"/>
          </a:xfrm>
          <a:prstGeom prst="rect">
            <a:avLst/>
          </a:prstGeom>
          <a:noFill/>
        </p:spPr>
        <p:txBody>
          <a:bodyPr wrap="square" rtlCol="0">
            <a:spAutoFit/>
          </a:bodyPr>
          <a:lstStyle/>
          <a:p>
            <a:pPr algn="l"/>
            <a:r>
              <a:rPr lang="en-GB" i="1" dirty="0">
                <a:solidFill>
                  <a:srgbClr val="A4BE2F"/>
                </a:solidFill>
                <a:latin typeface="+mn-lt"/>
              </a:rPr>
              <a:t>Correct answer in the top 5 polygons for all questions</a:t>
            </a:r>
          </a:p>
        </p:txBody>
      </p:sp>
      <p:sp>
        <p:nvSpPr>
          <p:cNvPr id="9" name="Slide Number Placeholder 8"/>
          <p:cNvSpPr>
            <a:spLocks noGrp="1"/>
          </p:cNvSpPr>
          <p:nvPr>
            <p:ph type="sldNum" sz="quarter" idx="12"/>
          </p:nvPr>
        </p:nvSpPr>
        <p:spPr/>
        <p:txBody>
          <a:bodyPr/>
          <a:lstStyle/>
          <a:p>
            <a:fld id="{1489AFC7-5942-4BF0-AED1-BDE206AD142F}" type="slidenum">
              <a:rPr lang="en-GB" smtClean="0"/>
              <a:t>35</a:t>
            </a:fld>
            <a:endParaRPr lang="en-GB"/>
          </a:p>
        </p:txBody>
      </p:sp>
    </p:spTree>
    <p:extLst>
      <p:ext uri="{BB962C8B-B14F-4D97-AF65-F5344CB8AC3E}">
        <p14:creationId xmlns:p14="http://schemas.microsoft.com/office/powerpoint/2010/main" val="3235815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628799"/>
            <a:ext cx="6702566" cy="4953010"/>
          </a:xfrm>
          <a:prstGeom prst="rect">
            <a:avLst/>
          </a:prstGeom>
        </p:spPr>
      </p:pic>
      <p:sp>
        <p:nvSpPr>
          <p:cNvPr id="5" name="TextBox 4"/>
          <p:cNvSpPr txBox="1"/>
          <p:nvPr/>
        </p:nvSpPr>
        <p:spPr>
          <a:xfrm>
            <a:off x="1403648" y="496144"/>
            <a:ext cx="6912768" cy="892552"/>
          </a:xfrm>
          <a:prstGeom prst="rect">
            <a:avLst/>
          </a:prstGeom>
          <a:solidFill>
            <a:srgbClr val="A4BE2F"/>
          </a:solidFill>
        </p:spPr>
        <p:txBody>
          <a:bodyPr wrap="square" rtlCol="0">
            <a:spAutoFit/>
          </a:bodyPr>
          <a:lstStyle/>
          <a:p>
            <a:r>
              <a:rPr lang="en-GB" sz="5200" dirty="0" smtClean="0">
                <a:solidFill>
                  <a:schemeClr val="bg1"/>
                </a:solidFill>
                <a:latin typeface="Calibri Light" panose="020F0302020204030204" pitchFamily="34" charset="0"/>
              </a:rPr>
              <a:t>Which performed best?</a:t>
            </a:r>
            <a:endParaRPr lang="en-GB" sz="5200" dirty="0">
              <a:solidFill>
                <a:schemeClr val="bg1"/>
              </a:solidFill>
              <a:latin typeface="Calibri Light" panose="020F0302020204030204" pitchFamily="34" charset="0"/>
            </a:endParaRPr>
          </a:p>
        </p:txBody>
      </p:sp>
      <p:sp>
        <p:nvSpPr>
          <p:cNvPr id="6" name="Rectangle 5"/>
          <p:cNvSpPr/>
          <p:nvPr/>
        </p:nvSpPr>
        <p:spPr>
          <a:xfrm>
            <a:off x="971600" y="496144"/>
            <a:ext cx="360040" cy="892552"/>
          </a:xfrm>
          <a:prstGeom prst="rect">
            <a:avLst/>
          </a:prstGeom>
          <a:solidFill>
            <a:srgbClr val="A4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408981" y="6350977"/>
            <a:ext cx="6752542" cy="461665"/>
          </a:xfrm>
          <a:prstGeom prst="rect">
            <a:avLst/>
          </a:prstGeom>
          <a:noFill/>
        </p:spPr>
        <p:txBody>
          <a:bodyPr wrap="square" rtlCol="0">
            <a:spAutoFit/>
          </a:bodyPr>
          <a:lstStyle/>
          <a:p>
            <a:pPr algn="l"/>
            <a:r>
              <a:rPr lang="en-GB" i="1" dirty="0">
                <a:solidFill>
                  <a:srgbClr val="A4BE2F"/>
                </a:solidFill>
                <a:latin typeface="+mn-lt"/>
              </a:rPr>
              <a:t>Correct answer in the top 5 polygons for all questions</a:t>
            </a:r>
          </a:p>
        </p:txBody>
      </p:sp>
      <p:sp>
        <p:nvSpPr>
          <p:cNvPr id="9" name="Slide Number Placeholder 8"/>
          <p:cNvSpPr>
            <a:spLocks noGrp="1"/>
          </p:cNvSpPr>
          <p:nvPr>
            <p:ph type="sldNum" sz="quarter" idx="12"/>
          </p:nvPr>
        </p:nvSpPr>
        <p:spPr/>
        <p:txBody>
          <a:bodyPr/>
          <a:lstStyle/>
          <a:p>
            <a:fld id="{1489AFC7-5942-4BF0-AED1-BDE206AD142F}" type="slidenum">
              <a:rPr lang="en-GB" smtClean="0"/>
              <a:t>36</a:t>
            </a:fld>
            <a:endParaRPr lang="en-GB"/>
          </a:p>
        </p:txBody>
      </p:sp>
    </p:spTree>
    <p:extLst>
      <p:ext uri="{BB962C8B-B14F-4D97-AF65-F5344CB8AC3E}">
        <p14:creationId xmlns:p14="http://schemas.microsoft.com/office/powerpoint/2010/main" val="342575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C931A"/>
        </a:solidFill>
        <a:effectLst/>
      </p:bgPr>
    </p:bg>
    <p:spTree>
      <p:nvGrpSpPr>
        <p:cNvPr id="1" name=""/>
        <p:cNvGrpSpPr/>
        <p:nvPr/>
      </p:nvGrpSpPr>
      <p:grpSpPr>
        <a:xfrm>
          <a:off x="0" y="0"/>
          <a:ext cx="0" cy="0"/>
          <a:chOff x="0" y="0"/>
          <a:chExt cx="0" cy="0"/>
        </a:xfrm>
      </p:grpSpPr>
      <p:sp>
        <p:nvSpPr>
          <p:cNvPr id="2" name="TextBox 1"/>
          <p:cNvSpPr txBox="1"/>
          <p:nvPr/>
        </p:nvSpPr>
        <p:spPr>
          <a:xfrm>
            <a:off x="1346126" y="1772816"/>
            <a:ext cx="6120680" cy="2677656"/>
          </a:xfrm>
          <a:prstGeom prst="rect">
            <a:avLst/>
          </a:prstGeom>
          <a:noFill/>
        </p:spPr>
        <p:txBody>
          <a:bodyPr wrap="square" rtlCol="0">
            <a:spAutoFit/>
          </a:bodyPr>
          <a:lstStyle/>
          <a:p>
            <a:r>
              <a:rPr lang="en-GB" sz="8800" dirty="0" smtClean="0">
                <a:solidFill>
                  <a:srgbClr val="F3D097"/>
                </a:solidFill>
                <a:latin typeface="Calibri Light" panose="020F0302020204030204" pitchFamily="34" charset="0"/>
              </a:rPr>
              <a:t>The </a:t>
            </a:r>
            <a:r>
              <a:rPr lang="en-GB" sz="8800" dirty="0" smtClean="0">
                <a:solidFill>
                  <a:srgbClr val="F3D097"/>
                </a:solidFill>
                <a:latin typeface="Calibri Light" panose="020F0302020204030204" pitchFamily="34" charset="0"/>
              </a:rPr>
              <a:t>Results</a:t>
            </a:r>
          </a:p>
          <a:p>
            <a:r>
              <a:rPr lang="en-GB" sz="8000" dirty="0" smtClean="0">
                <a:solidFill>
                  <a:schemeClr val="bg1"/>
                </a:solidFill>
                <a:latin typeface="Calibri Light" panose="020F0302020204030204" pitchFamily="34" charset="0"/>
              </a:rPr>
              <a:t>Order of maps</a:t>
            </a:r>
            <a:endParaRPr lang="en-GB" sz="8000" dirty="0">
              <a:solidFill>
                <a:schemeClr val="bg1"/>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37</a:t>
            </a:fld>
            <a:endParaRPr lang="en-GB"/>
          </a:p>
        </p:txBody>
      </p:sp>
    </p:spTree>
    <p:extLst>
      <p:ext uri="{BB962C8B-B14F-4D97-AF65-F5344CB8AC3E}">
        <p14:creationId xmlns:p14="http://schemas.microsoft.com/office/powerpoint/2010/main" val="337239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981" y="1628800"/>
            <a:ext cx="6394717" cy="4081280"/>
          </a:xfrm>
          <a:prstGeom prst="rect">
            <a:avLst/>
          </a:prstGeom>
        </p:spPr>
      </p:pic>
      <p:sp>
        <p:nvSpPr>
          <p:cNvPr id="5" name="TextBox 4"/>
          <p:cNvSpPr txBox="1"/>
          <p:nvPr/>
        </p:nvSpPr>
        <p:spPr>
          <a:xfrm>
            <a:off x="1403648" y="496144"/>
            <a:ext cx="6912768" cy="892552"/>
          </a:xfrm>
          <a:prstGeom prst="rect">
            <a:avLst/>
          </a:prstGeom>
          <a:solidFill>
            <a:srgbClr val="DC931A"/>
          </a:solidFill>
        </p:spPr>
        <p:txBody>
          <a:bodyPr wrap="square" rtlCol="0">
            <a:spAutoFit/>
          </a:bodyPr>
          <a:lstStyle/>
          <a:p>
            <a:r>
              <a:rPr lang="en-GB" sz="5200" dirty="0" smtClean="0">
                <a:solidFill>
                  <a:schemeClr val="bg1"/>
                </a:solidFill>
                <a:latin typeface="Calibri Light" panose="020F0302020204030204" pitchFamily="34" charset="0"/>
              </a:rPr>
              <a:t>Order of maps </a:t>
            </a:r>
            <a:r>
              <a:rPr lang="en-GB" dirty="0" smtClean="0">
                <a:solidFill>
                  <a:schemeClr val="bg1"/>
                </a:solidFill>
                <a:latin typeface="Calibri Light" panose="020F0302020204030204" pitchFamily="34" charset="0"/>
              </a:rPr>
              <a:t>– maps seen first</a:t>
            </a:r>
            <a:endParaRPr lang="en-GB" dirty="0">
              <a:solidFill>
                <a:schemeClr val="bg1"/>
              </a:solidFill>
              <a:latin typeface="Calibri Light" panose="020F0302020204030204" pitchFamily="34" charset="0"/>
            </a:endParaRPr>
          </a:p>
        </p:txBody>
      </p:sp>
      <p:sp>
        <p:nvSpPr>
          <p:cNvPr id="6" name="Rectangle 5"/>
          <p:cNvSpPr/>
          <p:nvPr/>
        </p:nvSpPr>
        <p:spPr>
          <a:xfrm>
            <a:off x="971600" y="496144"/>
            <a:ext cx="360040" cy="892552"/>
          </a:xfrm>
          <a:prstGeom prst="rect">
            <a:avLst/>
          </a:prstGeom>
          <a:solidFill>
            <a:srgbClr val="DC9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08981" y="6350977"/>
            <a:ext cx="6752542" cy="461665"/>
          </a:xfrm>
          <a:prstGeom prst="rect">
            <a:avLst/>
          </a:prstGeom>
          <a:noFill/>
        </p:spPr>
        <p:txBody>
          <a:bodyPr wrap="square" rtlCol="0">
            <a:spAutoFit/>
          </a:bodyPr>
          <a:lstStyle/>
          <a:p>
            <a:r>
              <a:rPr lang="en-GB" i="1" dirty="0">
                <a:solidFill>
                  <a:srgbClr val="DC931A"/>
                </a:solidFill>
                <a:latin typeface="+mn-lt"/>
              </a:rPr>
              <a:t>Correct answer in the top 5 </a:t>
            </a:r>
            <a:r>
              <a:rPr lang="en-GB" i="1" dirty="0" smtClean="0">
                <a:solidFill>
                  <a:srgbClr val="DC931A"/>
                </a:solidFill>
                <a:latin typeface="+mn-lt"/>
              </a:rPr>
              <a:t>polygons</a:t>
            </a:r>
            <a:endParaRPr lang="en-GB" i="1" dirty="0">
              <a:solidFill>
                <a:srgbClr val="DC931A"/>
              </a:solidFill>
              <a:latin typeface="+mn-lt"/>
            </a:endParaRPr>
          </a:p>
        </p:txBody>
      </p:sp>
      <p:sp>
        <p:nvSpPr>
          <p:cNvPr id="9" name="Slide Number Placeholder 8"/>
          <p:cNvSpPr>
            <a:spLocks noGrp="1"/>
          </p:cNvSpPr>
          <p:nvPr>
            <p:ph type="sldNum" sz="quarter" idx="12"/>
          </p:nvPr>
        </p:nvSpPr>
        <p:spPr/>
        <p:txBody>
          <a:bodyPr/>
          <a:lstStyle/>
          <a:p>
            <a:fld id="{1489AFC7-5942-4BF0-AED1-BDE206AD142F}" type="slidenum">
              <a:rPr lang="en-GB" smtClean="0"/>
              <a:t>38</a:t>
            </a:fld>
            <a:endParaRPr lang="en-GB"/>
          </a:p>
        </p:txBody>
      </p:sp>
    </p:spTree>
    <p:extLst>
      <p:ext uri="{BB962C8B-B14F-4D97-AF65-F5344CB8AC3E}">
        <p14:creationId xmlns:p14="http://schemas.microsoft.com/office/powerpoint/2010/main" val="3640698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455" y="1388696"/>
            <a:ext cx="5983599" cy="5270586"/>
          </a:xfrm>
          <a:prstGeom prst="rect">
            <a:avLst/>
          </a:prstGeom>
        </p:spPr>
      </p:pic>
      <p:sp>
        <p:nvSpPr>
          <p:cNvPr id="6" name="Rectangle 5"/>
          <p:cNvSpPr/>
          <p:nvPr/>
        </p:nvSpPr>
        <p:spPr>
          <a:xfrm>
            <a:off x="971600" y="496144"/>
            <a:ext cx="360040" cy="892552"/>
          </a:xfrm>
          <a:prstGeom prst="rect">
            <a:avLst/>
          </a:prstGeom>
          <a:solidFill>
            <a:srgbClr val="DC9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03648" y="496144"/>
            <a:ext cx="6912768" cy="892552"/>
          </a:xfrm>
          <a:prstGeom prst="rect">
            <a:avLst/>
          </a:prstGeom>
          <a:solidFill>
            <a:srgbClr val="DC931A"/>
          </a:solidFill>
        </p:spPr>
        <p:txBody>
          <a:bodyPr wrap="square" rtlCol="0">
            <a:spAutoFit/>
          </a:bodyPr>
          <a:lstStyle/>
          <a:p>
            <a:r>
              <a:rPr lang="en-GB" sz="5200" dirty="0" smtClean="0">
                <a:solidFill>
                  <a:schemeClr val="bg1"/>
                </a:solidFill>
                <a:latin typeface="Calibri Light" panose="020F0302020204030204" pitchFamily="34" charset="0"/>
              </a:rPr>
              <a:t>Order of maps </a:t>
            </a:r>
            <a:r>
              <a:rPr lang="en-GB" dirty="0" smtClean="0">
                <a:solidFill>
                  <a:schemeClr val="bg1"/>
                </a:solidFill>
                <a:latin typeface="Calibri Light" panose="020F0302020204030204" pitchFamily="34" charset="0"/>
              </a:rPr>
              <a:t>– maps seen first</a:t>
            </a:r>
            <a:endParaRPr lang="en-GB" dirty="0">
              <a:solidFill>
                <a:schemeClr val="bg1"/>
              </a:solidFill>
              <a:latin typeface="Calibri Light" panose="020F0302020204030204" pitchFamily="34" charset="0"/>
            </a:endParaRPr>
          </a:p>
        </p:txBody>
      </p:sp>
      <p:sp>
        <p:nvSpPr>
          <p:cNvPr id="8" name="Slide Number Placeholder 7"/>
          <p:cNvSpPr>
            <a:spLocks noGrp="1"/>
          </p:cNvSpPr>
          <p:nvPr>
            <p:ph type="sldNum" sz="quarter" idx="12"/>
          </p:nvPr>
        </p:nvSpPr>
        <p:spPr/>
        <p:txBody>
          <a:bodyPr/>
          <a:lstStyle/>
          <a:p>
            <a:fld id="{1489AFC7-5942-4BF0-AED1-BDE206AD142F}" type="slidenum">
              <a:rPr lang="en-GB" smtClean="0"/>
              <a:t>39</a:t>
            </a:fld>
            <a:endParaRPr lang="en-GB"/>
          </a:p>
        </p:txBody>
      </p:sp>
    </p:spTree>
    <p:extLst>
      <p:ext uri="{BB962C8B-B14F-4D97-AF65-F5344CB8AC3E}">
        <p14:creationId xmlns:p14="http://schemas.microsoft.com/office/powerpoint/2010/main" val="3092236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50000"/>
                  </a:schemeClr>
                </a:solidFill>
              </a:rPr>
              <a:t>BGS mobile app development</a:t>
            </a:r>
            <a:endParaRPr lang="en-GB" dirty="0">
              <a:solidFill>
                <a:schemeClr val="bg1">
                  <a:lumMod val="50000"/>
                </a:schemeClr>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137" y="1628801"/>
            <a:ext cx="3060613" cy="52374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9684" y="1628801"/>
            <a:ext cx="3055813" cy="5229199"/>
          </a:xfrm>
          <a:prstGeom prst="rect">
            <a:avLst/>
          </a:prstGeom>
        </p:spPr>
      </p:pic>
      <p:pic>
        <p:nvPicPr>
          <p:cNvPr id="16" name="Content Placeholder 1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676182"/>
            <a:ext cx="3036137" cy="5195530"/>
          </a:xfrm>
        </p:spPr>
      </p:pic>
      <p:sp>
        <p:nvSpPr>
          <p:cNvPr id="6" name="Slide Number Placeholder 5"/>
          <p:cNvSpPr>
            <a:spLocks noGrp="1"/>
          </p:cNvSpPr>
          <p:nvPr>
            <p:ph type="sldNum" sz="quarter" idx="12"/>
          </p:nvPr>
        </p:nvSpPr>
        <p:spPr/>
        <p:txBody>
          <a:bodyPr/>
          <a:lstStyle/>
          <a:p>
            <a:fld id="{1489AFC7-5942-4BF0-AED1-BDE206AD142F}" type="slidenum">
              <a:rPr lang="en-GB" smtClean="0"/>
              <a:t>4</a:t>
            </a:fld>
            <a:endParaRPr lang="en-GB"/>
          </a:p>
        </p:txBody>
      </p:sp>
    </p:spTree>
    <p:extLst>
      <p:ext uri="{BB962C8B-B14F-4D97-AF65-F5344CB8AC3E}">
        <p14:creationId xmlns:p14="http://schemas.microsoft.com/office/powerpoint/2010/main" val="3991791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045" y="1628800"/>
            <a:ext cx="6394717" cy="4081280"/>
          </a:xfrm>
          <a:prstGeom prst="rect">
            <a:avLst/>
          </a:prstGeom>
        </p:spPr>
      </p:pic>
      <p:sp>
        <p:nvSpPr>
          <p:cNvPr id="5" name="TextBox 4"/>
          <p:cNvSpPr txBox="1"/>
          <p:nvPr/>
        </p:nvSpPr>
        <p:spPr>
          <a:xfrm>
            <a:off x="1403648" y="496144"/>
            <a:ext cx="6912768" cy="892552"/>
          </a:xfrm>
          <a:prstGeom prst="rect">
            <a:avLst/>
          </a:prstGeom>
          <a:solidFill>
            <a:srgbClr val="DC931A"/>
          </a:solidFill>
        </p:spPr>
        <p:txBody>
          <a:bodyPr wrap="square" rtlCol="0">
            <a:spAutoFit/>
          </a:bodyPr>
          <a:lstStyle/>
          <a:p>
            <a:r>
              <a:rPr lang="en-GB" sz="5200" dirty="0" smtClean="0">
                <a:solidFill>
                  <a:schemeClr val="bg1"/>
                </a:solidFill>
                <a:latin typeface="Calibri Light" panose="020F0302020204030204" pitchFamily="34" charset="0"/>
              </a:rPr>
              <a:t>Order of maps </a:t>
            </a:r>
            <a:r>
              <a:rPr lang="en-GB" dirty="0" smtClean="0">
                <a:solidFill>
                  <a:schemeClr val="bg1"/>
                </a:solidFill>
                <a:latin typeface="Calibri Light" panose="020F0302020204030204" pitchFamily="34" charset="0"/>
              </a:rPr>
              <a:t>– maps seen second</a:t>
            </a:r>
            <a:endParaRPr lang="en-GB" dirty="0">
              <a:solidFill>
                <a:schemeClr val="bg1"/>
              </a:solidFill>
              <a:latin typeface="Calibri Light" panose="020F0302020204030204" pitchFamily="34" charset="0"/>
            </a:endParaRPr>
          </a:p>
        </p:txBody>
      </p:sp>
      <p:sp>
        <p:nvSpPr>
          <p:cNvPr id="6" name="Rectangle 5"/>
          <p:cNvSpPr/>
          <p:nvPr/>
        </p:nvSpPr>
        <p:spPr>
          <a:xfrm>
            <a:off x="971600" y="496144"/>
            <a:ext cx="360040" cy="892552"/>
          </a:xfrm>
          <a:prstGeom prst="rect">
            <a:avLst/>
          </a:prstGeom>
          <a:solidFill>
            <a:srgbClr val="DC9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08981" y="6350977"/>
            <a:ext cx="6752542" cy="461665"/>
          </a:xfrm>
          <a:prstGeom prst="rect">
            <a:avLst/>
          </a:prstGeom>
          <a:noFill/>
        </p:spPr>
        <p:txBody>
          <a:bodyPr wrap="square" rtlCol="0">
            <a:spAutoFit/>
          </a:bodyPr>
          <a:lstStyle/>
          <a:p>
            <a:r>
              <a:rPr lang="en-GB" i="1" dirty="0">
                <a:solidFill>
                  <a:srgbClr val="DC931A"/>
                </a:solidFill>
                <a:latin typeface="+mn-lt"/>
              </a:rPr>
              <a:t>Correct answer in the top 5 </a:t>
            </a:r>
            <a:r>
              <a:rPr lang="en-GB" i="1" dirty="0" smtClean="0">
                <a:solidFill>
                  <a:srgbClr val="DC931A"/>
                </a:solidFill>
                <a:latin typeface="+mn-lt"/>
              </a:rPr>
              <a:t>polygons</a:t>
            </a:r>
            <a:endParaRPr lang="en-GB" i="1" dirty="0">
              <a:solidFill>
                <a:srgbClr val="DC931A"/>
              </a:solidFill>
              <a:latin typeface="+mn-lt"/>
            </a:endParaRPr>
          </a:p>
        </p:txBody>
      </p:sp>
    </p:spTree>
    <p:extLst>
      <p:ext uri="{BB962C8B-B14F-4D97-AF65-F5344CB8AC3E}">
        <p14:creationId xmlns:p14="http://schemas.microsoft.com/office/powerpoint/2010/main" val="3485852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015" y="1391554"/>
            <a:ext cx="5995039" cy="5277806"/>
          </a:xfrm>
          <a:prstGeom prst="rect">
            <a:avLst/>
          </a:prstGeom>
        </p:spPr>
      </p:pic>
      <p:sp>
        <p:nvSpPr>
          <p:cNvPr id="6" name="Rectangle 5"/>
          <p:cNvSpPr/>
          <p:nvPr/>
        </p:nvSpPr>
        <p:spPr>
          <a:xfrm>
            <a:off x="971600" y="496144"/>
            <a:ext cx="360040" cy="892552"/>
          </a:xfrm>
          <a:prstGeom prst="rect">
            <a:avLst/>
          </a:prstGeom>
          <a:solidFill>
            <a:srgbClr val="DC9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03648" y="496144"/>
            <a:ext cx="6912768" cy="892552"/>
          </a:xfrm>
          <a:prstGeom prst="rect">
            <a:avLst/>
          </a:prstGeom>
          <a:solidFill>
            <a:srgbClr val="DC931A"/>
          </a:solidFill>
        </p:spPr>
        <p:txBody>
          <a:bodyPr wrap="square" rtlCol="0">
            <a:spAutoFit/>
          </a:bodyPr>
          <a:lstStyle/>
          <a:p>
            <a:r>
              <a:rPr lang="en-GB" sz="5200" dirty="0" smtClean="0">
                <a:solidFill>
                  <a:schemeClr val="bg1"/>
                </a:solidFill>
                <a:latin typeface="Calibri Light" panose="020F0302020204030204" pitchFamily="34" charset="0"/>
              </a:rPr>
              <a:t>Order of maps </a:t>
            </a:r>
            <a:r>
              <a:rPr lang="en-GB" dirty="0" smtClean="0">
                <a:solidFill>
                  <a:schemeClr val="bg1"/>
                </a:solidFill>
                <a:latin typeface="Calibri Light" panose="020F0302020204030204" pitchFamily="34" charset="0"/>
              </a:rPr>
              <a:t>– maps seen second</a:t>
            </a:r>
            <a:endParaRPr lang="en-GB"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3429124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C931A"/>
        </a:solidFill>
        <a:effectLst/>
      </p:bgPr>
    </p:bg>
    <p:spTree>
      <p:nvGrpSpPr>
        <p:cNvPr id="1" name=""/>
        <p:cNvGrpSpPr/>
        <p:nvPr/>
      </p:nvGrpSpPr>
      <p:grpSpPr>
        <a:xfrm>
          <a:off x="0" y="0"/>
          <a:ext cx="0" cy="0"/>
          <a:chOff x="0" y="0"/>
          <a:chExt cx="0" cy="0"/>
        </a:xfrm>
      </p:grpSpPr>
      <p:sp>
        <p:nvSpPr>
          <p:cNvPr id="2" name="TextBox 1"/>
          <p:cNvSpPr txBox="1"/>
          <p:nvPr/>
        </p:nvSpPr>
        <p:spPr>
          <a:xfrm>
            <a:off x="1346126" y="1772816"/>
            <a:ext cx="6120680" cy="2677656"/>
          </a:xfrm>
          <a:prstGeom prst="rect">
            <a:avLst/>
          </a:prstGeom>
          <a:noFill/>
        </p:spPr>
        <p:txBody>
          <a:bodyPr wrap="square" rtlCol="0">
            <a:spAutoFit/>
          </a:bodyPr>
          <a:lstStyle/>
          <a:p>
            <a:r>
              <a:rPr lang="en-GB" sz="8800" dirty="0" smtClean="0">
                <a:solidFill>
                  <a:srgbClr val="F3D097"/>
                </a:solidFill>
                <a:latin typeface="Calibri Light" panose="020F0302020204030204" pitchFamily="34" charset="0"/>
              </a:rPr>
              <a:t>The </a:t>
            </a:r>
            <a:r>
              <a:rPr lang="en-GB" sz="8800" dirty="0" smtClean="0">
                <a:solidFill>
                  <a:srgbClr val="F3D097"/>
                </a:solidFill>
                <a:latin typeface="Calibri Light" panose="020F0302020204030204" pitchFamily="34" charset="0"/>
              </a:rPr>
              <a:t>Results</a:t>
            </a:r>
          </a:p>
          <a:p>
            <a:r>
              <a:rPr lang="en-GB" sz="8000" dirty="0" smtClean="0">
                <a:solidFill>
                  <a:schemeClr val="bg1"/>
                </a:solidFill>
                <a:latin typeface="Calibri Light" panose="020F0302020204030204" pitchFamily="34" charset="0"/>
              </a:rPr>
              <a:t>The questions</a:t>
            </a:r>
            <a:endParaRPr lang="en-GB" sz="8000" dirty="0">
              <a:solidFill>
                <a:schemeClr val="bg1"/>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42</a:t>
            </a:fld>
            <a:endParaRPr lang="en-GB"/>
          </a:p>
        </p:txBody>
      </p:sp>
    </p:spTree>
    <p:extLst>
      <p:ext uri="{BB962C8B-B14F-4D97-AF65-F5344CB8AC3E}">
        <p14:creationId xmlns:p14="http://schemas.microsoft.com/office/powerpoint/2010/main" val="1001523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76" y="1034791"/>
            <a:ext cx="7190247" cy="4788418"/>
          </a:xfrm>
          <a:prstGeom prst="rect">
            <a:avLst/>
          </a:prstGeom>
        </p:spPr>
      </p:pic>
      <p:sp>
        <p:nvSpPr>
          <p:cNvPr id="6" name="Slide Number Placeholder 5"/>
          <p:cNvSpPr>
            <a:spLocks noGrp="1"/>
          </p:cNvSpPr>
          <p:nvPr>
            <p:ph type="sldNum" sz="quarter" idx="12"/>
          </p:nvPr>
        </p:nvSpPr>
        <p:spPr/>
        <p:txBody>
          <a:bodyPr/>
          <a:lstStyle/>
          <a:p>
            <a:fld id="{1489AFC7-5942-4BF0-AED1-BDE206AD142F}" type="slidenum">
              <a:rPr lang="en-GB" smtClean="0"/>
              <a:t>43</a:t>
            </a:fld>
            <a:endParaRPr lang="en-GB"/>
          </a:p>
        </p:txBody>
      </p:sp>
    </p:spTree>
    <p:extLst>
      <p:ext uri="{BB962C8B-B14F-4D97-AF65-F5344CB8AC3E}">
        <p14:creationId xmlns:p14="http://schemas.microsoft.com/office/powerpoint/2010/main" val="1574125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76" y="989071"/>
            <a:ext cx="7190247" cy="4879858"/>
          </a:xfrm>
          <a:prstGeom prst="rect">
            <a:avLst/>
          </a:prstGeom>
        </p:spPr>
      </p:pic>
      <p:sp>
        <p:nvSpPr>
          <p:cNvPr id="6" name="Slide Number Placeholder 5"/>
          <p:cNvSpPr>
            <a:spLocks noGrp="1"/>
          </p:cNvSpPr>
          <p:nvPr>
            <p:ph type="sldNum" sz="quarter" idx="12"/>
          </p:nvPr>
        </p:nvSpPr>
        <p:spPr/>
        <p:txBody>
          <a:bodyPr/>
          <a:lstStyle/>
          <a:p>
            <a:fld id="{1489AFC7-5942-4BF0-AED1-BDE206AD142F}" type="slidenum">
              <a:rPr lang="en-GB" smtClean="0"/>
              <a:t>44</a:t>
            </a:fld>
            <a:endParaRPr lang="en-GB"/>
          </a:p>
        </p:txBody>
      </p:sp>
    </p:spTree>
    <p:extLst>
      <p:ext uri="{BB962C8B-B14F-4D97-AF65-F5344CB8AC3E}">
        <p14:creationId xmlns:p14="http://schemas.microsoft.com/office/powerpoint/2010/main" val="3780099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76" y="1034791"/>
            <a:ext cx="7190247" cy="4788418"/>
          </a:xfrm>
          <a:prstGeom prst="rect">
            <a:avLst/>
          </a:prstGeom>
        </p:spPr>
      </p:pic>
      <p:sp>
        <p:nvSpPr>
          <p:cNvPr id="6" name="Slide Number Placeholder 5"/>
          <p:cNvSpPr>
            <a:spLocks noGrp="1"/>
          </p:cNvSpPr>
          <p:nvPr>
            <p:ph type="sldNum" sz="quarter" idx="12"/>
          </p:nvPr>
        </p:nvSpPr>
        <p:spPr/>
        <p:txBody>
          <a:bodyPr/>
          <a:lstStyle/>
          <a:p>
            <a:fld id="{1489AFC7-5942-4BF0-AED1-BDE206AD142F}" type="slidenum">
              <a:rPr lang="en-GB" smtClean="0"/>
              <a:t>45</a:t>
            </a:fld>
            <a:endParaRPr lang="en-GB"/>
          </a:p>
        </p:txBody>
      </p:sp>
    </p:spTree>
    <p:extLst>
      <p:ext uri="{BB962C8B-B14F-4D97-AF65-F5344CB8AC3E}">
        <p14:creationId xmlns:p14="http://schemas.microsoft.com/office/powerpoint/2010/main" val="35910562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76" y="998215"/>
            <a:ext cx="7190247" cy="4861570"/>
          </a:xfrm>
          <a:prstGeom prst="rect">
            <a:avLst/>
          </a:prstGeom>
        </p:spPr>
      </p:pic>
      <p:sp>
        <p:nvSpPr>
          <p:cNvPr id="6" name="Slide Number Placeholder 5"/>
          <p:cNvSpPr>
            <a:spLocks noGrp="1"/>
          </p:cNvSpPr>
          <p:nvPr>
            <p:ph type="sldNum" sz="quarter" idx="12"/>
          </p:nvPr>
        </p:nvSpPr>
        <p:spPr/>
        <p:txBody>
          <a:bodyPr/>
          <a:lstStyle/>
          <a:p>
            <a:fld id="{1489AFC7-5942-4BF0-AED1-BDE206AD142F}" type="slidenum">
              <a:rPr lang="en-GB" smtClean="0"/>
              <a:t>46</a:t>
            </a:fld>
            <a:endParaRPr lang="en-GB"/>
          </a:p>
        </p:txBody>
      </p:sp>
    </p:spTree>
    <p:extLst>
      <p:ext uri="{BB962C8B-B14F-4D97-AF65-F5344CB8AC3E}">
        <p14:creationId xmlns:p14="http://schemas.microsoft.com/office/powerpoint/2010/main" val="39113138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76" y="1030219"/>
            <a:ext cx="7190247" cy="4797562"/>
          </a:xfrm>
          <a:prstGeom prst="rect">
            <a:avLst/>
          </a:prstGeom>
        </p:spPr>
      </p:pic>
      <p:sp>
        <p:nvSpPr>
          <p:cNvPr id="6" name="Slide Number Placeholder 5"/>
          <p:cNvSpPr>
            <a:spLocks noGrp="1"/>
          </p:cNvSpPr>
          <p:nvPr>
            <p:ph type="sldNum" sz="quarter" idx="12"/>
          </p:nvPr>
        </p:nvSpPr>
        <p:spPr/>
        <p:txBody>
          <a:bodyPr/>
          <a:lstStyle/>
          <a:p>
            <a:fld id="{1489AFC7-5942-4BF0-AED1-BDE206AD142F}" type="slidenum">
              <a:rPr lang="en-GB" smtClean="0"/>
              <a:t>47</a:t>
            </a:fld>
            <a:endParaRPr lang="en-GB"/>
          </a:p>
        </p:txBody>
      </p:sp>
    </p:spTree>
    <p:extLst>
      <p:ext uri="{BB962C8B-B14F-4D97-AF65-F5344CB8AC3E}">
        <p14:creationId xmlns:p14="http://schemas.microsoft.com/office/powerpoint/2010/main" val="906940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76" y="998215"/>
            <a:ext cx="7190247" cy="4861570"/>
          </a:xfrm>
          <a:prstGeom prst="rect">
            <a:avLst/>
          </a:prstGeom>
        </p:spPr>
      </p:pic>
      <p:sp>
        <p:nvSpPr>
          <p:cNvPr id="6" name="Slide Number Placeholder 5"/>
          <p:cNvSpPr>
            <a:spLocks noGrp="1"/>
          </p:cNvSpPr>
          <p:nvPr>
            <p:ph type="sldNum" sz="quarter" idx="12"/>
          </p:nvPr>
        </p:nvSpPr>
        <p:spPr/>
        <p:txBody>
          <a:bodyPr/>
          <a:lstStyle/>
          <a:p>
            <a:fld id="{1489AFC7-5942-4BF0-AED1-BDE206AD142F}" type="slidenum">
              <a:rPr lang="en-GB" smtClean="0"/>
              <a:t>48</a:t>
            </a:fld>
            <a:endParaRPr lang="en-GB"/>
          </a:p>
        </p:txBody>
      </p:sp>
    </p:spTree>
    <p:extLst>
      <p:ext uri="{BB962C8B-B14F-4D97-AF65-F5344CB8AC3E}">
        <p14:creationId xmlns:p14="http://schemas.microsoft.com/office/powerpoint/2010/main" val="11844943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C931A"/>
        </a:solidFill>
        <a:effectLst/>
      </p:bgPr>
    </p:bg>
    <p:spTree>
      <p:nvGrpSpPr>
        <p:cNvPr id="1" name=""/>
        <p:cNvGrpSpPr/>
        <p:nvPr/>
      </p:nvGrpSpPr>
      <p:grpSpPr>
        <a:xfrm>
          <a:off x="0" y="0"/>
          <a:ext cx="0" cy="0"/>
          <a:chOff x="0" y="0"/>
          <a:chExt cx="0" cy="0"/>
        </a:xfrm>
      </p:grpSpPr>
      <p:sp>
        <p:nvSpPr>
          <p:cNvPr id="2" name="TextBox 1"/>
          <p:cNvSpPr txBox="1"/>
          <p:nvPr/>
        </p:nvSpPr>
        <p:spPr>
          <a:xfrm>
            <a:off x="1346126" y="1772816"/>
            <a:ext cx="6120680" cy="2677656"/>
          </a:xfrm>
          <a:prstGeom prst="rect">
            <a:avLst/>
          </a:prstGeom>
          <a:noFill/>
        </p:spPr>
        <p:txBody>
          <a:bodyPr wrap="square" rtlCol="0">
            <a:spAutoFit/>
          </a:bodyPr>
          <a:lstStyle/>
          <a:p>
            <a:r>
              <a:rPr lang="en-GB" sz="8800" dirty="0" smtClean="0">
                <a:solidFill>
                  <a:srgbClr val="F3D097"/>
                </a:solidFill>
                <a:latin typeface="Calibri Light" panose="020F0302020204030204" pitchFamily="34" charset="0"/>
              </a:rPr>
              <a:t>The </a:t>
            </a:r>
            <a:r>
              <a:rPr lang="en-GB" sz="8800" dirty="0" smtClean="0">
                <a:solidFill>
                  <a:srgbClr val="F3D097"/>
                </a:solidFill>
                <a:latin typeface="Calibri Light" panose="020F0302020204030204" pitchFamily="34" charset="0"/>
              </a:rPr>
              <a:t>Results</a:t>
            </a:r>
          </a:p>
          <a:p>
            <a:r>
              <a:rPr lang="en-GB" sz="8000" dirty="0" smtClean="0">
                <a:solidFill>
                  <a:schemeClr val="bg1"/>
                </a:solidFill>
                <a:latin typeface="Calibri Light" panose="020F0302020204030204" pitchFamily="34" charset="0"/>
              </a:rPr>
              <a:t>Age</a:t>
            </a:r>
            <a:endParaRPr lang="en-GB" sz="8000" dirty="0">
              <a:solidFill>
                <a:schemeClr val="bg1"/>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49</a:t>
            </a:fld>
            <a:endParaRPr lang="en-GB"/>
          </a:p>
        </p:txBody>
      </p:sp>
    </p:spTree>
    <p:extLst>
      <p:ext uri="{BB962C8B-B14F-4D97-AF65-F5344CB8AC3E}">
        <p14:creationId xmlns:p14="http://schemas.microsoft.com/office/powerpoint/2010/main" val="2419553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F7"/>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41379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dirty="0" smtClean="0">
                <a:solidFill>
                  <a:schemeClr val="bg1">
                    <a:lumMod val="50000"/>
                  </a:schemeClr>
                </a:solidFill>
              </a:rPr>
              <a:t>Recording mobile app usage</a:t>
            </a:r>
            <a:endParaRPr lang="en-GB" dirty="0">
              <a:solidFill>
                <a:schemeClr val="bg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13" y="1844824"/>
            <a:ext cx="8244408" cy="3801869"/>
          </a:xfrm>
          <a:prstGeom prst="rect">
            <a:avLst/>
          </a:prstGeom>
        </p:spPr>
      </p:pic>
      <p:sp>
        <p:nvSpPr>
          <p:cNvPr id="7" name="Slide Number Placeholder 6"/>
          <p:cNvSpPr>
            <a:spLocks noGrp="1"/>
          </p:cNvSpPr>
          <p:nvPr>
            <p:ph type="sldNum" sz="quarter" idx="12"/>
          </p:nvPr>
        </p:nvSpPr>
        <p:spPr/>
        <p:txBody>
          <a:bodyPr/>
          <a:lstStyle/>
          <a:p>
            <a:fld id="{1489AFC7-5942-4BF0-AED1-BDE206AD142F}" type="slidenum">
              <a:rPr lang="en-GB" smtClean="0"/>
              <a:t>5</a:t>
            </a:fld>
            <a:endParaRPr lang="en-GB"/>
          </a:p>
        </p:txBody>
      </p:sp>
    </p:spTree>
    <p:extLst>
      <p:ext uri="{BB962C8B-B14F-4D97-AF65-F5344CB8AC3E}">
        <p14:creationId xmlns:p14="http://schemas.microsoft.com/office/powerpoint/2010/main" val="12460598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496144"/>
            <a:ext cx="6912768" cy="892552"/>
          </a:xfrm>
          <a:prstGeom prst="rect">
            <a:avLst/>
          </a:prstGeom>
          <a:solidFill>
            <a:srgbClr val="2CA4C9"/>
          </a:solidFill>
        </p:spPr>
        <p:txBody>
          <a:bodyPr wrap="square" rtlCol="0">
            <a:spAutoFit/>
          </a:bodyPr>
          <a:lstStyle/>
          <a:p>
            <a:pPr algn="l"/>
            <a:r>
              <a:rPr lang="en-GB" sz="5200" dirty="0" smtClean="0">
                <a:solidFill>
                  <a:schemeClr val="bg1"/>
                </a:solidFill>
                <a:latin typeface="Calibri Light" panose="020F0302020204030204" pitchFamily="34" charset="0"/>
              </a:rPr>
              <a:t> Age of participants</a:t>
            </a:r>
            <a:endParaRPr lang="en-GB" dirty="0">
              <a:solidFill>
                <a:schemeClr val="bg1"/>
              </a:solidFill>
              <a:latin typeface="Calibri Light" panose="020F0302020204030204" pitchFamily="34" charset="0"/>
            </a:endParaRPr>
          </a:p>
        </p:txBody>
      </p:sp>
      <p:sp>
        <p:nvSpPr>
          <p:cNvPr id="6" name="Rectangle 5"/>
          <p:cNvSpPr/>
          <p:nvPr/>
        </p:nvSpPr>
        <p:spPr>
          <a:xfrm>
            <a:off x="971600" y="496144"/>
            <a:ext cx="360040" cy="892552"/>
          </a:xfrm>
          <a:prstGeom prst="rect">
            <a:avLst/>
          </a:prstGeom>
          <a:solidFill>
            <a:srgbClr val="2CA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08981" y="6350977"/>
            <a:ext cx="6752542" cy="461665"/>
          </a:xfrm>
          <a:prstGeom prst="rect">
            <a:avLst/>
          </a:prstGeom>
          <a:noFill/>
        </p:spPr>
        <p:txBody>
          <a:bodyPr wrap="square" rtlCol="0">
            <a:spAutoFit/>
          </a:bodyPr>
          <a:lstStyle/>
          <a:p>
            <a:r>
              <a:rPr lang="en-GB" i="1" dirty="0">
                <a:solidFill>
                  <a:srgbClr val="DC931A"/>
                </a:solidFill>
                <a:latin typeface="+mn-lt"/>
              </a:rPr>
              <a:t>Correct answer in the top 5 </a:t>
            </a:r>
            <a:r>
              <a:rPr lang="en-GB" i="1" dirty="0" smtClean="0">
                <a:solidFill>
                  <a:srgbClr val="DC931A"/>
                </a:solidFill>
                <a:latin typeface="+mn-lt"/>
              </a:rPr>
              <a:t>polygons</a:t>
            </a:r>
            <a:endParaRPr lang="en-GB" i="1" dirty="0">
              <a:solidFill>
                <a:srgbClr val="DC931A"/>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484784"/>
            <a:ext cx="7519431" cy="4700026"/>
          </a:xfrm>
          <a:prstGeom prst="rect">
            <a:avLst/>
          </a:prstGeom>
        </p:spPr>
      </p:pic>
      <p:sp>
        <p:nvSpPr>
          <p:cNvPr id="9" name="Slide Number Placeholder 8"/>
          <p:cNvSpPr>
            <a:spLocks noGrp="1"/>
          </p:cNvSpPr>
          <p:nvPr>
            <p:ph type="sldNum" sz="quarter" idx="12"/>
          </p:nvPr>
        </p:nvSpPr>
        <p:spPr/>
        <p:txBody>
          <a:bodyPr/>
          <a:lstStyle/>
          <a:p>
            <a:fld id="{1489AFC7-5942-4BF0-AED1-BDE206AD142F}" type="slidenum">
              <a:rPr lang="en-GB" smtClean="0"/>
              <a:t>50</a:t>
            </a:fld>
            <a:endParaRPr lang="en-GB"/>
          </a:p>
        </p:txBody>
      </p:sp>
    </p:spTree>
    <p:extLst>
      <p:ext uri="{BB962C8B-B14F-4D97-AF65-F5344CB8AC3E}">
        <p14:creationId xmlns:p14="http://schemas.microsoft.com/office/powerpoint/2010/main" val="701504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496144"/>
            <a:ext cx="6912768" cy="892552"/>
          </a:xfrm>
          <a:prstGeom prst="rect">
            <a:avLst/>
          </a:prstGeom>
          <a:solidFill>
            <a:srgbClr val="2CA4C9"/>
          </a:solidFill>
        </p:spPr>
        <p:txBody>
          <a:bodyPr wrap="square" rtlCol="0">
            <a:spAutoFit/>
          </a:bodyPr>
          <a:lstStyle/>
          <a:p>
            <a:pPr algn="l"/>
            <a:r>
              <a:rPr lang="en-GB" sz="5200" dirty="0" smtClean="0">
                <a:solidFill>
                  <a:schemeClr val="bg1"/>
                </a:solidFill>
                <a:latin typeface="Calibri Light" panose="020F0302020204030204" pitchFamily="34" charset="0"/>
              </a:rPr>
              <a:t> Age of participants</a:t>
            </a:r>
            <a:endParaRPr lang="en-GB" dirty="0">
              <a:solidFill>
                <a:schemeClr val="bg1"/>
              </a:solidFill>
              <a:latin typeface="Calibri Light" panose="020F0302020204030204" pitchFamily="34" charset="0"/>
            </a:endParaRPr>
          </a:p>
        </p:txBody>
      </p:sp>
      <p:sp>
        <p:nvSpPr>
          <p:cNvPr id="6" name="Rectangle 5"/>
          <p:cNvSpPr/>
          <p:nvPr/>
        </p:nvSpPr>
        <p:spPr>
          <a:xfrm>
            <a:off x="971600" y="496144"/>
            <a:ext cx="360040" cy="892552"/>
          </a:xfrm>
          <a:prstGeom prst="rect">
            <a:avLst/>
          </a:prstGeom>
          <a:solidFill>
            <a:srgbClr val="2CA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08981" y="6350977"/>
            <a:ext cx="6752542" cy="461665"/>
          </a:xfrm>
          <a:prstGeom prst="rect">
            <a:avLst/>
          </a:prstGeom>
          <a:noFill/>
        </p:spPr>
        <p:txBody>
          <a:bodyPr wrap="square" rtlCol="0">
            <a:spAutoFit/>
          </a:bodyPr>
          <a:lstStyle/>
          <a:p>
            <a:r>
              <a:rPr lang="en-GB" i="1" dirty="0">
                <a:solidFill>
                  <a:srgbClr val="DC931A"/>
                </a:solidFill>
                <a:latin typeface="+mn-lt"/>
              </a:rPr>
              <a:t>Correct answer in the top 5 </a:t>
            </a:r>
            <a:r>
              <a:rPr lang="en-GB" i="1" dirty="0" smtClean="0">
                <a:solidFill>
                  <a:srgbClr val="DC931A"/>
                </a:solidFill>
                <a:latin typeface="+mn-lt"/>
              </a:rPr>
              <a:t>polygons</a:t>
            </a:r>
            <a:endParaRPr lang="en-GB" i="1" dirty="0">
              <a:solidFill>
                <a:srgbClr val="DC931A"/>
              </a:solidFill>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546" y="1484784"/>
            <a:ext cx="7519431" cy="4700026"/>
          </a:xfrm>
          <a:prstGeom prst="rect">
            <a:avLst/>
          </a:prstGeom>
        </p:spPr>
      </p:pic>
      <p:sp>
        <p:nvSpPr>
          <p:cNvPr id="9" name="Slide Number Placeholder 8"/>
          <p:cNvSpPr>
            <a:spLocks noGrp="1"/>
          </p:cNvSpPr>
          <p:nvPr>
            <p:ph type="sldNum" sz="quarter" idx="12"/>
          </p:nvPr>
        </p:nvSpPr>
        <p:spPr/>
        <p:txBody>
          <a:bodyPr/>
          <a:lstStyle/>
          <a:p>
            <a:fld id="{1489AFC7-5942-4BF0-AED1-BDE206AD142F}" type="slidenum">
              <a:rPr lang="en-GB" smtClean="0"/>
              <a:t>51</a:t>
            </a:fld>
            <a:endParaRPr lang="en-GB"/>
          </a:p>
        </p:txBody>
      </p:sp>
    </p:spTree>
    <p:extLst>
      <p:ext uri="{BB962C8B-B14F-4D97-AF65-F5344CB8AC3E}">
        <p14:creationId xmlns:p14="http://schemas.microsoft.com/office/powerpoint/2010/main" val="864640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482899"/>
            <a:ext cx="7519431" cy="4700026"/>
          </a:xfrm>
          <a:prstGeom prst="rect">
            <a:avLst/>
          </a:prstGeom>
        </p:spPr>
      </p:pic>
      <p:sp>
        <p:nvSpPr>
          <p:cNvPr id="5" name="TextBox 4"/>
          <p:cNvSpPr txBox="1"/>
          <p:nvPr/>
        </p:nvSpPr>
        <p:spPr>
          <a:xfrm>
            <a:off x="1403648" y="496144"/>
            <a:ext cx="6912768" cy="892552"/>
          </a:xfrm>
          <a:prstGeom prst="rect">
            <a:avLst/>
          </a:prstGeom>
          <a:solidFill>
            <a:srgbClr val="2CA4C9"/>
          </a:solidFill>
        </p:spPr>
        <p:txBody>
          <a:bodyPr wrap="square" rtlCol="0">
            <a:spAutoFit/>
          </a:bodyPr>
          <a:lstStyle/>
          <a:p>
            <a:pPr algn="l"/>
            <a:r>
              <a:rPr lang="en-GB" sz="5200" dirty="0" smtClean="0">
                <a:solidFill>
                  <a:schemeClr val="bg1"/>
                </a:solidFill>
                <a:latin typeface="Calibri Light" panose="020F0302020204030204" pitchFamily="34" charset="0"/>
              </a:rPr>
              <a:t> Age of participants</a:t>
            </a:r>
            <a:endParaRPr lang="en-GB" dirty="0">
              <a:solidFill>
                <a:schemeClr val="bg1"/>
              </a:solidFill>
              <a:latin typeface="Calibri Light" panose="020F0302020204030204" pitchFamily="34" charset="0"/>
            </a:endParaRPr>
          </a:p>
        </p:txBody>
      </p:sp>
      <p:sp>
        <p:nvSpPr>
          <p:cNvPr id="6" name="Rectangle 5"/>
          <p:cNvSpPr/>
          <p:nvPr/>
        </p:nvSpPr>
        <p:spPr>
          <a:xfrm>
            <a:off x="971600" y="496144"/>
            <a:ext cx="360040" cy="892552"/>
          </a:xfrm>
          <a:prstGeom prst="rect">
            <a:avLst/>
          </a:prstGeom>
          <a:solidFill>
            <a:srgbClr val="2CA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08981" y="6350977"/>
            <a:ext cx="6752542" cy="461665"/>
          </a:xfrm>
          <a:prstGeom prst="rect">
            <a:avLst/>
          </a:prstGeom>
          <a:noFill/>
        </p:spPr>
        <p:txBody>
          <a:bodyPr wrap="square" rtlCol="0">
            <a:spAutoFit/>
          </a:bodyPr>
          <a:lstStyle/>
          <a:p>
            <a:r>
              <a:rPr lang="en-GB" i="1" dirty="0">
                <a:solidFill>
                  <a:srgbClr val="DC931A"/>
                </a:solidFill>
                <a:latin typeface="+mn-lt"/>
              </a:rPr>
              <a:t>Correct answer in the top 5 </a:t>
            </a:r>
            <a:r>
              <a:rPr lang="en-GB" i="1" dirty="0" smtClean="0">
                <a:solidFill>
                  <a:srgbClr val="DC931A"/>
                </a:solidFill>
                <a:latin typeface="+mn-lt"/>
              </a:rPr>
              <a:t>polygons</a:t>
            </a:r>
            <a:endParaRPr lang="en-GB" i="1" dirty="0">
              <a:solidFill>
                <a:srgbClr val="DC931A"/>
              </a:solidFill>
              <a:latin typeface="+mn-lt"/>
            </a:endParaRPr>
          </a:p>
        </p:txBody>
      </p:sp>
      <p:sp>
        <p:nvSpPr>
          <p:cNvPr id="9" name="Slide Number Placeholder 8"/>
          <p:cNvSpPr>
            <a:spLocks noGrp="1"/>
          </p:cNvSpPr>
          <p:nvPr>
            <p:ph type="sldNum" sz="quarter" idx="12"/>
          </p:nvPr>
        </p:nvSpPr>
        <p:spPr/>
        <p:txBody>
          <a:bodyPr/>
          <a:lstStyle/>
          <a:p>
            <a:fld id="{1489AFC7-5942-4BF0-AED1-BDE206AD142F}" type="slidenum">
              <a:rPr lang="en-GB" smtClean="0"/>
              <a:t>52</a:t>
            </a:fld>
            <a:endParaRPr lang="en-GB"/>
          </a:p>
        </p:txBody>
      </p:sp>
    </p:spTree>
    <p:extLst>
      <p:ext uri="{BB962C8B-B14F-4D97-AF65-F5344CB8AC3E}">
        <p14:creationId xmlns:p14="http://schemas.microsoft.com/office/powerpoint/2010/main" val="14677328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04" y="1595264"/>
            <a:ext cx="6833630" cy="5349251"/>
          </a:xfrm>
          <a:prstGeom prst="rect">
            <a:avLst/>
          </a:prstGeom>
        </p:spPr>
      </p:pic>
      <p:sp>
        <p:nvSpPr>
          <p:cNvPr id="5" name="TextBox 4"/>
          <p:cNvSpPr txBox="1"/>
          <p:nvPr/>
        </p:nvSpPr>
        <p:spPr>
          <a:xfrm>
            <a:off x="1403648" y="496144"/>
            <a:ext cx="6912768" cy="892552"/>
          </a:xfrm>
          <a:prstGeom prst="rect">
            <a:avLst/>
          </a:prstGeom>
          <a:solidFill>
            <a:srgbClr val="2CA4C9"/>
          </a:solidFill>
        </p:spPr>
        <p:txBody>
          <a:bodyPr wrap="square" rtlCol="0">
            <a:spAutoFit/>
          </a:bodyPr>
          <a:lstStyle/>
          <a:p>
            <a:pPr algn="l"/>
            <a:r>
              <a:rPr lang="en-GB" sz="5200" dirty="0" smtClean="0">
                <a:solidFill>
                  <a:schemeClr val="bg1"/>
                </a:solidFill>
                <a:latin typeface="Calibri Light" panose="020F0302020204030204" pitchFamily="34" charset="0"/>
              </a:rPr>
              <a:t> Age of participants</a:t>
            </a:r>
            <a:endParaRPr lang="en-GB" dirty="0">
              <a:solidFill>
                <a:schemeClr val="bg1"/>
              </a:solidFill>
              <a:latin typeface="Calibri Light" panose="020F0302020204030204" pitchFamily="34" charset="0"/>
            </a:endParaRPr>
          </a:p>
        </p:txBody>
      </p:sp>
      <p:sp>
        <p:nvSpPr>
          <p:cNvPr id="6" name="Rectangle 5"/>
          <p:cNvSpPr/>
          <p:nvPr/>
        </p:nvSpPr>
        <p:spPr>
          <a:xfrm>
            <a:off x="971600" y="496144"/>
            <a:ext cx="360040" cy="892552"/>
          </a:xfrm>
          <a:prstGeom prst="rect">
            <a:avLst/>
          </a:prstGeom>
          <a:solidFill>
            <a:srgbClr val="2CA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1489AFC7-5942-4BF0-AED1-BDE206AD142F}" type="slidenum">
              <a:rPr lang="en-GB" smtClean="0"/>
              <a:t>53</a:t>
            </a:fld>
            <a:endParaRPr lang="en-GB"/>
          </a:p>
        </p:txBody>
      </p:sp>
    </p:spTree>
    <p:extLst>
      <p:ext uri="{BB962C8B-B14F-4D97-AF65-F5344CB8AC3E}">
        <p14:creationId xmlns:p14="http://schemas.microsoft.com/office/powerpoint/2010/main" val="1769873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C931A"/>
        </a:solidFill>
        <a:effectLst/>
      </p:bgPr>
    </p:bg>
    <p:spTree>
      <p:nvGrpSpPr>
        <p:cNvPr id="1" name=""/>
        <p:cNvGrpSpPr/>
        <p:nvPr/>
      </p:nvGrpSpPr>
      <p:grpSpPr>
        <a:xfrm>
          <a:off x="0" y="0"/>
          <a:ext cx="0" cy="0"/>
          <a:chOff x="0" y="0"/>
          <a:chExt cx="0" cy="0"/>
        </a:xfrm>
      </p:grpSpPr>
      <p:sp>
        <p:nvSpPr>
          <p:cNvPr id="2" name="TextBox 1"/>
          <p:cNvSpPr txBox="1"/>
          <p:nvPr/>
        </p:nvSpPr>
        <p:spPr>
          <a:xfrm>
            <a:off x="1346126" y="1772816"/>
            <a:ext cx="6120680" cy="2554545"/>
          </a:xfrm>
          <a:prstGeom prst="rect">
            <a:avLst/>
          </a:prstGeom>
          <a:noFill/>
        </p:spPr>
        <p:txBody>
          <a:bodyPr wrap="square" rtlCol="0">
            <a:spAutoFit/>
          </a:bodyPr>
          <a:lstStyle/>
          <a:p>
            <a:r>
              <a:rPr lang="en-GB" sz="8800" dirty="0" smtClean="0">
                <a:solidFill>
                  <a:srgbClr val="F3D097"/>
                </a:solidFill>
                <a:latin typeface="Calibri Light" panose="020F0302020204030204" pitchFamily="34" charset="0"/>
              </a:rPr>
              <a:t>The </a:t>
            </a:r>
            <a:r>
              <a:rPr lang="en-GB" sz="8800" dirty="0" smtClean="0">
                <a:solidFill>
                  <a:srgbClr val="F3D097"/>
                </a:solidFill>
                <a:latin typeface="Calibri Light" panose="020F0302020204030204" pitchFamily="34" charset="0"/>
              </a:rPr>
              <a:t>Results</a:t>
            </a:r>
          </a:p>
          <a:p>
            <a:r>
              <a:rPr lang="en-GB" sz="7200" dirty="0" smtClean="0">
                <a:solidFill>
                  <a:schemeClr val="bg1"/>
                </a:solidFill>
                <a:latin typeface="Calibri Light" panose="020F0302020204030204" pitchFamily="34" charset="0"/>
              </a:rPr>
              <a:t>Map preference</a:t>
            </a:r>
            <a:endParaRPr lang="en-GB" sz="7200" dirty="0">
              <a:solidFill>
                <a:schemeClr val="bg1"/>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54</a:t>
            </a:fld>
            <a:endParaRPr lang="en-GB"/>
          </a:p>
        </p:txBody>
      </p:sp>
    </p:spTree>
    <p:extLst>
      <p:ext uri="{BB962C8B-B14F-4D97-AF65-F5344CB8AC3E}">
        <p14:creationId xmlns:p14="http://schemas.microsoft.com/office/powerpoint/2010/main" val="28224550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496144"/>
            <a:ext cx="6912768" cy="892552"/>
          </a:xfrm>
          <a:prstGeom prst="rect">
            <a:avLst/>
          </a:prstGeom>
          <a:solidFill>
            <a:schemeClr val="accent2"/>
          </a:solidFill>
        </p:spPr>
        <p:txBody>
          <a:bodyPr wrap="square" rtlCol="0">
            <a:spAutoFit/>
          </a:bodyPr>
          <a:lstStyle/>
          <a:p>
            <a:pPr algn="l"/>
            <a:r>
              <a:rPr lang="en-GB" sz="5200" dirty="0" smtClean="0">
                <a:solidFill>
                  <a:schemeClr val="bg1"/>
                </a:solidFill>
                <a:latin typeface="Calibri Light" panose="020F0302020204030204" pitchFamily="34" charset="0"/>
              </a:rPr>
              <a:t> Map preference</a:t>
            </a:r>
            <a:endParaRPr lang="en-GB" dirty="0">
              <a:solidFill>
                <a:schemeClr val="bg1"/>
              </a:solidFill>
              <a:latin typeface="Calibri Light" panose="020F0302020204030204" pitchFamily="34" charset="0"/>
            </a:endParaRPr>
          </a:p>
        </p:txBody>
      </p:sp>
      <p:sp>
        <p:nvSpPr>
          <p:cNvPr id="6" name="Rectangle 5"/>
          <p:cNvSpPr/>
          <p:nvPr/>
        </p:nvSpPr>
        <p:spPr>
          <a:xfrm>
            <a:off x="971600" y="496144"/>
            <a:ext cx="360040" cy="892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454" y="1700808"/>
            <a:ext cx="7616967" cy="4081280"/>
          </a:xfrm>
          <a:prstGeom prst="rect">
            <a:avLst/>
          </a:prstGeom>
        </p:spPr>
      </p:pic>
      <p:sp>
        <p:nvSpPr>
          <p:cNvPr id="8" name="Slide Number Placeholder 7"/>
          <p:cNvSpPr>
            <a:spLocks noGrp="1"/>
          </p:cNvSpPr>
          <p:nvPr>
            <p:ph type="sldNum" sz="quarter" idx="12"/>
          </p:nvPr>
        </p:nvSpPr>
        <p:spPr/>
        <p:txBody>
          <a:bodyPr/>
          <a:lstStyle/>
          <a:p>
            <a:fld id="{1489AFC7-5942-4BF0-AED1-BDE206AD142F}" type="slidenum">
              <a:rPr lang="en-GB" smtClean="0"/>
              <a:t>55</a:t>
            </a:fld>
            <a:endParaRPr lang="en-GB"/>
          </a:p>
        </p:txBody>
      </p:sp>
    </p:spTree>
    <p:extLst>
      <p:ext uri="{BB962C8B-B14F-4D97-AF65-F5344CB8AC3E}">
        <p14:creationId xmlns:p14="http://schemas.microsoft.com/office/powerpoint/2010/main" val="24455813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496144"/>
            <a:ext cx="6912768" cy="892552"/>
          </a:xfrm>
          <a:prstGeom prst="rect">
            <a:avLst/>
          </a:prstGeom>
          <a:solidFill>
            <a:schemeClr val="accent2"/>
          </a:solidFill>
        </p:spPr>
        <p:txBody>
          <a:bodyPr wrap="square" rtlCol="0">
            <a:spAutoFit/>
          </a:bodyPr>
          <a:lstStyle/>
          <a:p>
            <a:pPr algn="l"/>
            <a:r>
              <a:rPr lang="en-GB" sz="5200" dirty="0" smtClean="0">
                <a:solidFill>
                  <a:schemeClr val="bg1"/>
                </a:solidFill>
                <a:latin typeface="Calibri Light" panose="020F0302020204030204" pitchFamily="34" charset="0"/>
              </a:rPr>
              <a:t> Map preference</a:t>
            </a:r>
            <a:endParaRPr lang="en-GB" dirty="0">
              <a:solidFill>
                <a:schemeClr val="bg1"/>
              </a:solidFill>
              <a:latin typeface="Calibri Light" panose="020F0302020204030204" pitchFamily="34" charset="0"/>
            </a:endParaRPr>
          </a:p>
        </p:txBody>
      </p:sp>
      <p:sp>
        <p:nvSpPr>
          <p:cNvPr id="6" name="Rectangle 5"/>
          <p:cNvSpPr/>
          <p:nvPr/>
        </p:nvSpPr>
        <p:spPr>
          <a:xfrm>
            <a:off x="971600" y="496144"/>
            <a:ext cx="360040" cy="892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484784"/>
            <a:ext cx="5616625" cy="4936633"/>
          </a:xfrm>
          <a:prstGeom prst="rect">
            <a:avLst/>
          </a:prstGeom>
        </p:spPr>
      </p:pic>
      <p:sp>
        <p:nvSpPr>
          <p:cNvPr id="8" name="Slide Number Placeholder 7"/>
          <p:cNvSpPr>
            <a:spLocks noGrp="1"/>
          </p:cNvSpPr>
          <p:nvPr>
            <p:ph type="sldNum" sz="quarter" idx="12"/>
          </p:nvPr>
        </p:nvSpPr>
        <p:spPr/>
        <p:txBody>
          <a:bodyPr/>
          <a:lstStyle/>
          <a:p>
            <a:fld id="{1489AFC7-5942-4BF0-AED1-BDE206AD142F}" type="slidenum">
              <a:rPr lang="en-GB" smtClean="0"/>
              <a:t>56</a:t>
            </a:fld>
            <a:endParaRPr lang="en-GB"/>
          </a:p>
        </p:txBody>
      </p:sp>
    </p:spTree>
    <p:extLst>
      <p:ext uri="{BB962C8B-B14F-4D97-AF65-F5344CB8AC3E}">
        <p14:creationId xmlns:p14="http://schemas.microsoft.com/office/powerpoint/2010/main" val="18923486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B7CA5B"/>
        </a:solidFill>
        <a:effectLst/>
      </p:bgPr>
    </p:bg>
    <p:spTree>
      <p:nvGrpSpPr>
        <p:cNvPr id="1" name=""/>
        <p:cNvGrpSpPr/>
        <p:nvPr/>
      </p:nvGrpSpPr>
      <p:grpSpPr>
        <a:xfrm>
          <a:off x="0" y="0"/>
          <a:ext cx="0" cy="0"/>
          <a:chOff x="0" y="0"/>
          <a:chExt cx="0" cy="0"/>
        </a:xfrm>
      </p:grpSpPr>
      <p:sp>
        <p:nvSpPr>
          <p:cNvPr id="2" name="TextBox 1"/>
          <p:cNvSpPr txBox="1"/>
          <p:nvPr/>
        </p:nvSpPr>
        <p:spPr>
          <a:xfrm>
            <a:off x="1115616" y="1772816"/>
            <a:ext cx="6552728" cy="2800767"/>
          </a:xfrm>
          <a:prstGeom prst="rect">
            <a:avLst/>
          </a:prstGeom>
          <a:noFill/>
        </p:spPr>
        <p:txBody>
          <a:bodyPr wrap="square" rtlCol="0">
            <a:spAutoFit/>
          </a:bodyPr>
          <a:lstStyle/>
          <a:p>
            <a:r>
              <a:rPr lang="en-GB" sz="8800" dirty="0" smtClean="0">
                <a:solidFill>
                  <a:schemeClr val="bg1"/>
                </a:solidFill>
                <a:latin typeface="Calibri Light" panose="020F0302020204030204" pitchFamily="34" charset="0"/>
              </a:rPr>
              <a:t>Conclusion &amp; Future Work</a:t>
            </a:r>
          </a:p>
        </p:txBody>
      </p:sp>
      <p:sp>
        <p:nvSpPr>
          <p:cNvPr id="6" name="Slide Number Placeholder 5"/>
          <p:cNvSpPr>
            <a:spLocks noGrp="1"/>
          </p:cNvSpPr>
          <p:nvPr>
            <p:ph type="sldNum" sz="quarter" idx="12"/>
          </p:nvPr>
        </p:nvSpPr>
        <p:spPr/>
        <p:txBody>
          <a:bodyPr/>
          <a:lstStyle/>
          <a:p>
            <a:fld id="{1489AFC7-5942-4BF0-AED1-BDE206AD142F}" type="slidenum">
              <a:rPr lang="en-GB" smtClean="0"/>
              <a:t>57</a:t>
            </a:fld>
            <a:endParaRPr lang="en-GB"/>
          </a:p>
        </p:txBody>
      </p:sp>
    </p:spTree>
    <p:extLst>
      <p:ext uri="{BB962C8B-B14F-4D97-AF65-F5344CB8AC3E}">
        <p14:creationId xmlns:p14="http://schemas.microsoft.com/office/powerpoint/2010/main" val="35456025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B7CA5B"/>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813" y="404663"/>
            <a:ext cx="1551743" cy="155643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1" y="373936"/>
            <a:ext cx="1582379" cy="1587163"/>
          </a:xfrm>
          <a:prstGeom prst="rect">
            <a:avLst/>
          </a:prstGeom>
        </p:spPr>
      </p:pic>
      <p:sp>
        <p:nvSpPr>
          <p:cNvPr id="2" name="TextBox 1"/>
          <p:cNvSpPr txBox="1"/>
          <p:nvPr/>
        </p:nvSpPr>
        <p:spPr>
          <a:xfrm>
            <a:off x="6588224" y="6093296"/>
            <a:ext cx="244007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Conclusion</a:t>
            </a:r>
            <a:endParaRPr lang="en-GB" sz="4000" dirty="0">
              <a:solidFill>
                <a:schemeClr val="bg1">
                  <a:alpha val="50000"/>
                </a:schemeClr>
              </a:solidFill>
              <a:effectLst/>
              <a:latin typeface="Calibri Light" panose="020F0302020204030204" pitchFamily="34" charset="0"/>
            </a:endParaRPr>
          </a:p>
        </p:txBody>
      </p:sp>
      <p:cxnSp>
        <p:nvCxnSpPr>
          <p:cNvPr id="9" name="Straight Connector 8"/>
          <p:cNvCxnSpPr/>
          <p:nvPr/>
        </p:nvCxnSpPr>
        <p:spPr>
          <a:xfrm>
            <a:off x="4532759" y="542583"/>
            <a:ext cx="0" cy="5478705"/>
          </a:xfrm>
          <a:prstGeom prst="line">
            <a:avLst/>
          </a:prstGeom>
          <a:ln w="127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32040" y="2276872"/>
            <a:ext cx="3960440" cy="3785652"/>
          </a:xfrm>
          <a:prstGeom prst="rect">
            <a:avLst/>
          </a:prstGeom>
          <a:noFill/>
        </p:spPr>
        <p:txBody>
          <a:bodyPr wrap="square" rtlCol="0">
            <a:spAutoFit/>
          </a:bodyPr>
          <a:lstStyle/>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Communicates </a:t>
            </a:r>
            <a:r>
              <a:rPr lang="en-GB" dirty="0">
                <a:solidFill>
                  <a:schemeClr val="bg1"/>
                </a:solidFill>
                <a:latin typeface="Calibri Light" panose="020F0302020204030204" pitchFamily="34" charset="0"/>
              </a:rPr>
              <a:t>correctly </a:t>
            </a:r>
            <a:r>
              <a:rPr lang="en-GB" dirty="0" smtClean="0">
                <a:solidFill>
                  <a:schemeClr val="bg1"/>
                </a:solidFill>
                <a:latin typeface="Calibri Light" panose="020F0302020204030204" pitchFamily="34" charset="0"/>
              </a:rPr>
              <a:t>5 </a:t>
            </a:r>
            <a:r>
              <a:rPr lang="en-GB" dirty="0">
                <a:solidFill>
                  <a:schemeClr val="bg1"/>
                </a:solidFill>
                <a:latin typeface="Calibri Light" panose="020F0302020204030204" pitchFamily="34" charset="0"/>
              </a:rPr>
              <a:t>seconds </a:t>
            </a:r>
            <a:r>
              <a:rPr lang="en-GB" dirty="0" smtClean="0">
                <a:solidFill>
                  <a:schemeClr val="bg1"/>
                </a:solidFill>
                <a:latin typeface="Calibri Light" panose="020F0302020204030204" pitchFamily="34" charset="0"/>
              </a:rPr>
              <a:t>faster</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Is </a:t>
            </a:r>
            <a:r>
              <a:rPr lang="en-GB" dirty="0">
                <a:solidFill>
                  <a:schemeClr val="bg1"/>
                </a:solidFill>
                <a:latin typeface="Calibri Light" panose="020F0302020204030204" pitchFamily="34" charset="0"/>
              </a:rPr>
              <a:t>better at answering ‘simple’ </a:t>
            </a:r>
            <a:r>
              <a:rPr lang="en-GB" dirty="0" smtClean="0">
                <a:solidFill>
                  <a:schemeClr val="bg1"/>
                </a:solidFill>
                <a:latin typeface="Calibri Light" panose="020F0302020204030204" pitchFamily="34" charset="0"/>
              </a:rPr>
              <a:t>questions</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Poorer at communicating values that significantly reduce polygon size</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Only 25% preferred cartograms </a:t>
            </a:r>
            <a:endParaRPr lang="en-GB" dirty="0">
              <a:solidFill>
                <a:schemeClr val="bg1"/>
              </a:solidFill>
              <a:latin typeface="Calibri Light" panose="020F0302020204030204" pitchFamily="34" charset="0"/>
            </a:endParaRPr>
          </a:p>
          <a:p>
            <a:endParaRPr lang="en-GB" dirty="0"/>
          </a:p>
        </p:txBody>
      </p:sp>
      <p:sp>
        <p:nvSpPr>
          <p:cNvPr id="14" name="TextBox 13"/>
          <p:cNvSpPr txBox="1"/>
          <p:nvPr/>
        </p:nvSpPr>
        <p:spPr>
          <a:xfrm>
            <a:off x="251520" y="2276872"/>
            <a:ext cx="4032448" cy="4154984"/>
          </a:xfrm>
          <a:prstGeom prst="rect">
            <a:avLst/>
          </a:prstGeom>
          <a:noFill/>
        </p:spPr>
        <p:txBody>
          <a:bodyPr wrap="square" rtlCol="0">
            <a:spAutoFit/>
          </a:bodyPr>
          <a:lstStyle/>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Is better at answering ‘complex’ questions</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Familiarity of choropleth maps preferred</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Difficulty in comparing two maps to get an answer</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Does not communicate absolute values when they are categorised to colours</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MAUP size bias</a:t>
            </a:r>
            <a:endParaRPr lang="en-GB" dirty="0">
              <a:solidFill>
                <a:schemeClr val="bg1"/>
              </a:solidFill>
              <a:latin typeface="Calibri Light" panose="020F0302020204030204" pitchFamily="34" charset="0"/>
            </a:endParaRPr>
          </a:p>
          <a:p>
            <a:endParaRPr lang="en-GB" dirty="0"/>
          </a:p>
        </p:txBody>
      </p:sp>
      <p:sp>
        <p:nvSpPr>
          <p:cNvPr id="8" name="Slide Number Placeholder 7"/>
          <p:cNvSpPr>
            <a:spLocks noGrp="1"/>
          </p:cNvSpPr>
          <p:nvPr>
            <p:ph type="sldNum" sz="quarter" idx="12"/>
          </p:nvPr>
        </p:nvSpPr>
        <p:spPr/>
        <p:txBody>
          <a:bodyPr/>
          <a:lstStyle/>
          <a:p>
            <a:fld id="{1489AFC7-5942-4BF0-AED1-BDE206AD142F}" type="slidenum">
              <a:rPr lang="en-GB" smtClean="0"/>
              <a:t>58</a:t>
            </a:fld>
            <a:endParaRPr lang="en-GB"/>
          </a:p>
        </p:txBody>
      </p:sp>
    </p:spTree>
    <p:extLst>
      <p:ext uri="{BB962C8B-B14F-4D97-AF65-F5344CB8AC3E}">
        <p14:creationId xmlns:p14="http://schemas.microsoft.com/office/powerpoint/2010/main" val="31901130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B7CA5B"/>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424" y="404664"/>
            <a:ext cx="1551743" cy="155643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404664"/>
            <a:ext cx="1582379" cy="1587163"/>
          </a:xfrm>
          <a:prstGeom prst="rect">
            <a:avLst/>
          </a:prstGeom>
        </p:spPr>
      </p:pic>
      <p:sp>
        <p:nvSpPr>
          <p:cNvPr id="2" name="TextBox 1"/>
          <p:cNvSpPr txBox="1"/>
          <p:nvPr/>
        </p:nvSpPr>
        <p:spPr>
          <a:xfrm>
            <a:off x="6588224" y="6093296"/>
            <a:ext cx="244007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Conclusion</a:t>
            </a:r>
            <a:endParaRPr lang="en-GB" sz="4000" dirty="0">
              <a:solidFill>
                <a:schemeClr val="bg1">
                  <a:alpha val="50000"/>
                </a:schemeClr>
              </a:solidFill>
              <a:effectLst/>
              <a:latin typeface="Calibri Light" panose="020F0302020204030204" pitchFamily="34" charset="0"/>
            </a:endParaRPr>
          </a:p>
        </p:txBody>
      </p:sp>
      <p:sp>
        <p:nvSpPr>
          <p:cNvPr id="16" name="TextBox 15"/>
          <p:cNvSpPr txBox="1"/>
          <p:nvPr/>
        </p:nvSpPr>
        <p:spPr>
          <a:xfrm>
            <a:off x="251521" y="2276872"/>
            <a:ext cx="8496944" cy="2677656"/>
          </a:xfrm>
          <a:prstGeom prst="rect">
            <a:avLst/>
          </a:prstGeom>
          <a:noFill/>
        </p:spPr>
        <p:txBody>
          <a:bodyPr wrap="square" rtlCol="0">
            <a:spAutoFit/>
          </a:bodyPr>
          <a:lstStyle/>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Colour bias evident when a range of values represented by colour, especially for the choropleth maps</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Ratios were confusing – a colour scale with a  simple key would be far more effective</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Accuracy was lower for cartograms the more complex the question became</a:t>
            </a:r>
          </a:p>
          <a:p>
            <a:pPr marL="342900" indent="-342900" algn="l">
              <a:buFont typeface="Arial" panose="020B0604020202020204" pitchFamily="34" charset="0"/>
              <a:buChar char="•"/>
            </a:pPr>
            <a:r>
              <a:rPr lang="en-GB" dirty="0" smtClean="0">
                <a:solidFill>
                  <a:schemeClr val="bg1"/>
                </a:solidFill>
                <a:latin typeface="Calibri Light" panose="020F0302020204030204" pitchFamily="34" charset="0"/>
              </a:rPr>
              <a:t>Each type of map has an appropriate place to be used</a:t>
            </a:r>
            <a:endParaRPr lang="en-GB" dirty="0">
              <a:solidFill>
                <a:schemeClr val="bg1"/>
              </a:solidFill>
              <a:latin typeface="Calibri Light" panose="020F0302020204030204" pitchFamily="34" charset="0"/>
            </a:endParaRPr>
          </a:p>
        </p:txBody>
      </p:sp>
      <p:sp>
        <p:nvSpPr>
          <p:cNvPr id="8" name="Slide Number Placeholder 7"/>
          <p:cNvSpPr>
            <a:spLocks noGrp="1"/>
          </p:cNvSpPr>
          <p:nvPr>
            <p:ph type="sldNum" sz="quarter" idx="12"/>
          </p:nvPr>
        </p:nvSpPr>
        <p:spPr/>
        <p:txBody>
          <a:bodyPr/>
          <a:lstStyle/>
          <a:p>
            <a:fld id="{1489AFC7-5942-4BF0-AED1-BDE206AD142F}" type="slidenum">
              <a:rPr lang="en-GB" smtClean="0"/>
              <a:t>59</a:t>
            </a:fld>
            <a:endParaRPr lang="en-GB"/>
          </a:p>
        </p:txBody>
      </p:sp>
    </p:spTree>
    <p:extLst>
      <p:ext uri="{BB962C8B-B14F-4D97-AF65-F5344CB8AC3E}">
        <p14:creationId xmlns:p14="http://schemas.microsoft.com/office/powerpoint/2010/main" val="3581609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F7"/>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1489AFC7-5942-4BF0-AED1-BDE206AD142F}" type="slidenum">
              <a:rPr lang="en-GB" smtClean="0"/>
              <a:t>6</a:t>
            </a:fld>
            <a:endParaRPr lang="en-GB"/>
          </a:p>
        </p:txBody>
      </p:sp>
    </p:spTree>
    <p:extLst>
      <p:ext uri="{BB962C8B-B14F-4D97-AF65-F5344CB8AC3E}">
        <p14:creationId xmlns:p14="http://schemas.microsoft.com/office/powerpoint/2010/main" val="918138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B7CA5B"/>
        </a:solidFill>
        <a:effectLst/>
      </p:bgPr>
    </p:bg>
    <p:spTree>
      <p:nvGrpSpPr>
        <p:cNvPr id="1" name=""/>
        <p:cNvGrpSpPr/>
        <p:nvPr/>
      </p:nvGrpSpPr>
      <p:grpSpPr>
        <a:xfrm>
          <a:off x="0" y="0"/>
          <a:ext cx="0" cy="0"/>
          <a:chOff x="0" y="0"/>
          <a:chExt cx="0" cy="0"/>
        </a:xfrm>
      </p:grpSpPr>
      <p:sp>
        <p:nvSpPr>
          <p:cNvPr id="2" name="TextBox 1"/>
          <p:cNvSpPr txBox="1"/>
          <p:nvPr/>
        </p:nvSpPr>
        <p:spPr>
          <a:xfrm>
            <a:off x="6588224" y="6093296"/>
            <a:ext cx="2440075"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The Future</a:t>
            </a:r>
            <a:endParaRPr lang="en-GB" sz="4000" dirty="0">
              <a:solidFill>
                <a:schemeClr val="bg1">
                  <a:alpha val="50000"/>
                </a:schemeClr>
              </a:solidFill>
              <a:effectLst/>
              <a:latin typeface="Calibri Light" panose="020F0302020204030204" pitchFamily="34" charset="0"/>
            </a:endParaRPr>
          </a:p>
        </p:txBody>
      </p:sp>
      <p:sp>
        <p:nvSpPr>
          <p:cNvPr id="16" name="TextBox 15"/>
          <p:cNvSpPr txBox="1"/>
          <p:nvPr/>
        </p:nvSpPr>
        <p:spPr>
          <a:xfrm>
            <a:off x="251521" y="2276872"/>
            <a:ext cx="8496944" cy="3046988"/>
          </a:xfrm>
          <a:prstGeom prst="rect">
            <a:avLst/>
          </a:prstGeom>
          <a:noFill/>
        </p:spPr>
        <p:txBody>
          <a:bodyPr wrap="square" rtlCol="0">
            <a:spAutoFit/>
          </a:bodyPr>
          <a:lstStyle/>
          <a:p>
            <a:pPr marL="342900" indent="-342900" algn="l">
              <a:buFont typeface="Arial" panose="020B0604020202020204" pitchFamily="34" charset="0"/>
              <a:buChar char="•"/>
            </a:pPr>
            <a:r>
              <a:rPr lang="en-GB" b="1" dirty="0" smtClean="0">
                <a:solidFill>
                  <a:schemeClr val="bg1"/>
                </a:solidFill>
                <a:latin typeface="Calibri Light" panose="020F0302020204030204" pitchFamily="34" charset="0"/>
              </a:rPr>
              <a:t>Colour – </a:t>
            </a:r>
            <a:r>
              <a:rPr lang="en-GB" dirty="0" smtClean="0">
                <a:solidFill>
                  <a:schemeClr val="bg1"/>
                </a:solidFill>
                <a:latin typeface="Calibri Light" panose="020F0302020204030204" pitchFamily="34" charset="0"/>
              </a:rPr>
              <a:t>how people interpret colour?</a:t>
            </a:r>
          </a:p>
          <a:p>
            <a:pPr marL="342900" indent="-342900" algn="l">
              <a:buFont typeface="Arial" panose="020B0604020202020204" pitchFamily="34" charset="0"/>
              <a:buChar char="•"/>
            </a:pPr>
            <a:r>
              <a:rPr lang="en-GB" b="1" dirty="0" smtClean="0">
                <a:solidFill>
                  <a:schemeClr val="bg1"/>
                </a:solidFill>
                <a:latin typeface="Calibri Light" panose="020F0302020204030204" pitchFamily="34" charset="0"/>
              </a:rPr>
              <a:t>Attraction – </a:t>
            </a:r>
            <a:r>
              <a:rPr lang="en-GB" dirty="0" smtClean="0">
                <a:solidFill>
                  <a:schemeClr val="bg1"/>
                </a:solidFill>
                <a:latin typeface="Calibri Light" panose="020F0302020204030204" pitchFamily="34" charset="0"/>
              </a:rPr>
              <a:t>what draws people’s attention?</a:t>
            </a:r>
          </a:p>
          <a:p>
            <a:pPr marL="342900" indent="-342900" algn="l">
              <a:buFont typeface="Arial" panose="020B0604020202020204" pitchFamily="34" charset="0"/>
              <a:buChar char="•"/>
            </a:pPr>
            <a:r>
              <a:rPr lang="en-GB" b="1" dirty="0" smtClean="0">
                <a:solidFill>
                  <a:schemeClr val="bg1"/>
                </a:solidFill>
                <a:latin typeface="Calibri Light" panose="020F0302020204030204" pitchFamily="34" charset="0"/>
              </a:rPr>
              <a:t>Visualisations – </a:t>
            </a:r>
            <a:r>
              <a:rPr lang="en-GB" dirty="0" smtClean="0">
                <a:solidFill>
                  <a:schemeClr val="bg1"/>
                </a:solidFill>
                <a:latin typeface="Calibri Light" panose="020F0302020204030204" pitchFamily="34" charset="0"/>
              </a:rPr>
              <a:t>what else can be used to communicate this information?</a:t>
            </a:r>
          </a:p>
          <a:p>
            <a:pPr marL="342900" indent="-342900" algn="l">
              <a:buFont typeface="Arial" panose="020B0604020202020204" pitchFamily="34" charset="0"/>
              <a:buChar char="•"/>
            </a:pPr>
            <a:r>
              <a:rPr lang="en-GB" b="1" dirty="0" smtClean="0">
                <a:solidFill>
                  <a:schemeClr val="bg1"/>
                </a:solidFill>
                <a:latin typeface="Calibri Light" panose="020F0302020204030204" pitchFamily="34" charset="0"/>
              </a:rPr>
              <a:t>Cartograms – </a:t>
            </a:r>
            <a:r>
              <a:rPr lang="en-GB" dirty="0" smtClean="0">
                <a:solidFill>
                  <a:schemeClr val="bg1"/>
                </a:solidFill>
                <a:latin typeface="Calibri Light" panose="020F0302020204030204" pitchFamily="34" charset="0"/>
              </a:rPr>
              <a:t>further research into other cartogram types including ‘hybrid’ cartograms</a:t>
            </a:r>
          </a:p>
          <a:p>
            <a:pPr marL="342900" indent="-342900" algn="l">
              <a:buFont typeface="Arial" panose="020B0604020202020204" pitchFamily="34" charset="0"/>
              <a:buChar char="•"/>
            </a:pPr>
            <a:r>
              <a:rPr lang="en-GB" b="1" dirty="0" smtClean="0">
                <a:solidFill>
                  <a:schemeClr val="bg1"/>
                </a:solidFill>
                <a:latin typeface="Calibri Light" panose="020F0302020204030204" pitchFamily="34" charset="0"/>
              </a:rPr>
              <a:t>Interactive maps – </a:t>
            </a:r>
            <a:r>
              <a:rPr lang="en-GB" dirty="0" smtClean="0">
                <a:solidFill>
                  <a:schemeClr val="bg1"/>
                </a:solidFill>
                <a:latin typeface="Calibri Light" panose="020F0302020204030204" pitchFamily="34" charset="0"/>
              </a:rPr>
              <a:t>how choropleth maps and cartograms are used in this context</a:t>
            </a:r>
            <a:endParaRPr lang="en-GB" dirty="0">
              <a:solidFill>
                <a:schemeClr val="bg1"/>
              </a:solidFill>
              <a:latin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6139" y="441145"/>
            <a:ext cx="1515986" cy="1467333"/>
          </a:xfrm>
          <a:prstGeom prst="rect">
            <a:avLst/>
          </a:prstGeom>
        </p:spPr>
      </p:pic>
      <p:sp>
        <p:nvSpPr>
          <p:cNvPr id="7" name="Slide Number Placeholder 6"/>
          <p:cNvSpPr>
            <a:spLocks noGrp="1"/>
          </p:cNvSpPr>
          <p:nvPr>
            <p:ph type="sldNum" sz="quarter" idx="12"/>
          </p:nvPr>
        </p:nvSpPr>
        <p:spPr/>
        <p:txBody>
          <a:bodyPr/>
          <a:lstStyle/>
          <a:p>
            <a:fld id="{1489AFC7-5942-4BF0-AED1-BDE206AD142F}" type="slidenum">
              <a:rPr lang="en-GB" smtClean="0"/>
              <a:t>60</a:t>
            </a:fld>
            <a:endParaRPr lang="en-GB"/>
          </a:p>
        </p:txBody>
      </p:sp>
    </p:spTree>
    <p:extLst>
      <p:ext uri="{BB962C8B-B14F-4D97-AF65-F5344CB8AC3E}">
        <p14:creationId xmlns:p14="http://schemas.microsoft.com/office/powerpoint/2010/main" val="8631774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700808"/>
            <a:ext cx="5544616" cy="2123658"/>
          </a:xfrm>
          <a:prstGeom prst="rect">
            <a:avLst/>
          </a:prstGeom>
          <a:noFill/>
        </p:spPr>
        <p:txBody>
          <a:bodyPr wrap="square" rtlCol="0">
            <a:spAutoFit/>
          </a:bodyPr>
          <a:lstStyle/>
          <a:p>
            <a:r>
              <a:rPr lang="en-GB" sz="6600" dirty="0" smtClean="0">
                <a:solidFill>
                  <a:schemeClr val="bg1">
                    <a:lumMod val="75000"/>
                  </a:schemeClr>
                </a:solidFill>
                <a:latin typeface="Calibri Light" panose="020F0302020204030204" pitchFamily="34" charset="0"/>
              </a:rPr>
              <a:t>Thank-you</a:t>
            </a:r>
          </a:p>
          <a:p>
            <a:r>
              <a:rPr lang="en-GB" sz="6600" dirty="0" smtClean="0">
                <a:solidFill>
                  <a:schemeClr val="bg1">
                    <a:lumMod val="75000"/>
                  </a:schemeClr>
                </a:solidFill>
                <a:latin typeface="Calibri Light" panose="020F0302020204030204" pitchFamily="34" charset="0"/>
              </a:rPr>
              <a:t>Any questions?</a:t>
            </a:r>
            <a:endParaRPr lang="en-GB" sz="6600" dirty="0">
              <a:solidFill>
                <a:schemeClr val="bg1">
                  <a:lumMod val="75000"/>
                </a:schemeClr>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61</a:t>
            </a:fld>
            <a:endParaRPr lang="en-GB"/>
          </a:p>
        </p:txBody>
      </p:sp>
    </p:spTree>
    <p:extLst>
      <p:ext uri="{BB962C8B-B14F-4D97-AF65-F5344CB8AC3E}">
        <p14:creationId xmlns:p14="http://schemas.microsoft.com/office/powerpoint/2010/main" val="238537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F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116632"/>
            <a:ext cx="5846618" cy="6598430"/>
          </a:xfrm>
          <a:prstGeom prst="rect">
            <a:avLst/>
          </a:prstGeom>
        </p:spPr>
      </p:pic>
      <p:sp>
        <p:nvSpPr>
          <p:cNvPr id="6" name="Slide Number Placeholder 5"/>
          <p:cNvSpPr>
            <a:spLocks noGrp="1"/>
          </p:cNvSpPr>
          <p:nvPr>
            <p:ph type="sldNum" sz="quarter" idx="12"/>
          </p:nvPr>
        </p:nvSpPr>
        <p:spPr/>
        <p:txBody>
          <a:bodyPr/>
          <a:lstStyle/>
          <a:p>
            <a:fld id="{1489AFC7-5942-4BF0-AED1-BDE206AD142F}" type="slidenum">
              <a:rPr lang="en-GB" smtClean="0"/>
              <a:t>7</a:t>
            </a:fld>
            <a:endParaRPr lang="en-GB"/>
          </a:p>
        </p:txBody>
      </p:sp>
    </p:spTree>
    <p:extLst>
      <p:ext uri="{BB962C8B-B14F-4D97-AF65-F5344CB8AC3E}">
        <p14:creationId xmlns:p14="http://schemas.microsoft.com/office/powerpoint/2010/main" val="3057028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6D8B"/>
        </a:solidFill>
        <a:effectLst/>
      </p:bgPr>
    </p:bg>
    <p:spTree>
      <p:nvGrpSpPr>
        <p:cNvPr id="1" name=""/>
        <p:cNvGrpSpPr/>
        <p:nvPr/>
      </p:nvGrpSpPr>
      <p:grpSpPr>
        <a:xfrm>
          <a:off x="0" y="0"/>
          <a:ext cx="0" cy="0"/>
          <a:chOff x="0" y="0"/>
          <a:chExt cx="0" cy="0"/>
        </a:xfrm>
      </p:grpSpPr>
      <p:sp>
        <p:nvSpPr>
          <p:cNvPr id="2" name="TextBox 1"/>
          <p:cNvSpPr txBox="1"/>
          <p:nvPr/>
        </p:nvSpPr>
        <p:spPr>
          <a:xfrm>
            <a:off x="971600" y="2060848"/>
            <a:ext cx="7272808" cy="1446550"/>
          </a:xfrm>
          <a:prstGeom prst="rect">
            <a:avLst/>
          </a:prstGeom>
          <a:noFill/>
        </p:spPr>
        <p:txBody>
          <a:bodyPr wrap="square" rtlCol="0">
            <a:spAutoFit/>
          </a:bodyPr>
          <a:lstStyle/>
          <a:p>
            <a:r>
              <a:rPr lang="en-GB" sz="8800" dirty="0" smtClean="0">
                <a:solidFill>
                  <a:schemeClr val="bg1"/>
                </a:solidFill>
                <a:latin typeface="Calibri Light" panose="020F0302020204030204" pitchFamily="34" charset="0"/>
              </a:rPr>
              <a:t>Visualising</a:t>
            </a:r>
            <a:endParaRPr lang="en-GB" sz="8800" dirty="0">
              <a:solidFill>
                <a:schemeClr val="bg1"/>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8</a:t>
            </a:fld>
            <a:endParaRPr lang="en-GB"/>
          </a:p>
        </p:txBody>
      </p:sp>
    </p:spTree>
    <p:extLst>
      <p:ext uri="{BB962C8B-B14F-4D97-AF65-F5344CB8AC3E}">
        <p14:creationId xmlns:p14="http://schemas.microsoft.com/office/powerpoint/2010/main" val="3494806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6D8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081411"/>
            <a:ext cx="2537829" cy="1583055"/>
          </a:xfrm>
          <a:prstGeom prst="rect">
            <a:avLst/>
          </a:prstGeom>
        </p:spPr>
      </p:pic>
      <p:sp>
        <p:nvSpPr>
          <p:cNvPr id="7" name="TextBox 6"/>
          <p:cNvSpPr txBox="1"/>
          <p:nvPr/>
        </p:nvSpPr>
        <p:spPr>
          <a:xfrm>
            <a:off x="323528" y="4221088"/>
            <a:ext cx="2753853" cy="461665"/>
          </a:xfrm>
          <a:prstGeom prst="rect">
            <a:avLst/>
          </a:prstGeom>
          <a:noFill/>
        </p:spPr>
        <p:txBody>
          <a:bodyPr wrap="square" rtlCol="0">
            <a:spAutoFit/>
          </a:bodyPr>
          <a:lstStyle/>
          <a:p>
            <a:r>
              <a:rPr lang="en-GB" dirty="0" smtClean="0">
                <a:solidFill>
                  <a:schemeClr val="bg1"/>
                </a:solidFill>
                <a:latin typeface="Calibri Light" panose="020F0302020204030204" pitchFamily="34" charset="0"/>
              </a:rPr>
              <a:t>communicating…</a:t>
            </a:r>
            <a:endParaRPr lang="en-GB" dirty="0">
              <a:solidFill>
                <a:schemeClr val="bg1"/>
              </a:solidFill>
              <a:latin typeface="Calibri Light" panose="020F0302020204030204" pitchFamily="34" charset="0"/>
            </a:endParaRPr>
          </a:p>
        </p:txBody>
      </p:sp>
      <p:sp>
        <p:nvSpPr>
          <p:cNvPr id="9" name="TextBox 8"/>
          <p:cNvSpPr txBox="1"/>
          <p:nvPr/>
        </p:nvSpPr>
        <p:spPr>
          <a:xfrm>
            <a:off x="6588225" y="6093296"/>
            <a:ext cx="2443920" cy="707886"/>
          </a:xfrm>
          <a:prstGeom prst="rect">
            <a:avLst/>
          </a:prstGeom>
          <a:noFill/>
        </p:spPr>
        <p:txBody>
          <a:bodyPr wrap="square" rtlCol="0">
            <a:spAutoFit/>
          </a:bodyPr>
          <a:lstStyle/>
          <a:p>
            <a:pPr algn="r"/>
            <a:r>
              <a:rPr lang="en-GB" sz="4000" dirty="0" smtClean="0">
                <a:solidFill>
                  <a:schemeClr val="bg1">
                    <a:alpha val="50000"/>
                  </a:schemeClr>
                </a:solidFill>
                <a:effectLst/>
                <a:latin typeface="Calibri Light" panose="020F0302020204030204" pitchFamily="34" charset="0"/>
              </a:rPr>
              <a:t>Visualising</a:t>
            </a:r>
            <a:endParaRPr lang="en-GB" sz="4000" dirty="0">
              <a:solidFill>
                <a:schemeClr val="bg1">
                  <a:alpha val="50000"/>
                </a:schemeClr>
              </a:solidFill>
              <a:effectLst/>
              <a:latin typeface="Calibri Light" panose="020F0302020204030204" pitchFamily="34" charset="0"/>
            </a:endParaRPr>
          </a:p>
        </p:txBody>
      </p:sp>
      <p:sp>
        <p:nvSpPr>
          <p:cNvPr id="10" name="TextBox 9"/>
          <p:cNvSpPr txBox="1"/>
          <p:nvPr/>
        </p:nvSpPr>
        <p:spPr>
          <a:xfrm>
            <a:off x="1259632" y="548680"/>
            <a:ext cx="6480720" cy="523220"/>
          </a:xfrm>
          <a:prstGeom prst="rect">
            <a:avLst/>
          </a:prstGeom>
          <a:noFill/>
        </p:spPr>
        <p:txBody>
          <a:bodyPr wrap="square" rtlCol="0">
            <a:spAutoFit/>
          </a:bodyPr>
          <a:lstStyle/>
          <a:p>
            <a:r>
              <a:rPr lang="en-GB" sz="2800" dirty="0" smtClean="0">
                <a:solidFill>
                  <a:schemeClr val="bg1"/>
                </a:solidFill>
                <a:latin typeface="Calibri Light" panose="020F0302020204030204" pitchFamily="34" charset="0"/>
              </a:rPr>
              <a:t>Visualising depends on…</a:t>
            </a:r>
            <a:endParaRPr lang="en-GB" sz="2800" dirty="0">
              <a:solidFill>
                <a:schemeClr val="bg1"/>
              </a:solidFill>
              <a:latin typeface="Calibri Light" panose="020F0302020204030204" pitchFamily="34" charset="0"/>
            </a:endParaRPr>
          </a:p>
        </p:txBody>
      </p:sp>
      <p:sp>
        <p:nvSpPr>
          <p:cNvPr id="6" name="Slide Number Placeholder 5"/>
          <p:cNvSpPr>
            <a:spLocks noGrp="1"/>
          </p:cNvSpPr>
          <p:nvPr>
            <p:ph type="sldNum" sz="quarter" idx="12"/>
          </p:nvPr>
        </p:nvSpPr>
        <p:spPr/>
        <p:txBody>
          <a:bodyPr/>
          <a:lstStyle/>
          <a:p>
            <a:fld id="{1489AFC7-5942-4BF0-AED1-BDE206AD142F}" type="slidenum">
              <a:rPr lang="en-GB" smtClean="0"/>
              <a:t>9</a:t>
            </a:fld>
            <a:endParaRPr lang="en-GB" dirty="0"/>
          </a:p>
        </p:txBody>
      </p:sp>
    </p:spTree>
    <p:extLst>
      <p:ext uri="{BB962C8B-B14F-4D97-AF65-F5344CB8AC3E}">
        <p14:creationId xmlns:p14="http://schemas.microsoft.com/office/powerpoint/2010/main" val="3906195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BGSwelsh template 2012">
  <a:themeElements>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fontScheme name="New BGS template_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 BGS template_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BGS template_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BGS template_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BGS template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BGS template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BGS template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BGS template 2014</Template>
  <TotalTime>2727</TotalTime>
  <Words>2306</Words>
  <Application>Microsoft Office PowerPoint</Application>
  <PresentationFormat>On-screen Show (4:3)</PresentationFormat>
  <Paragraphs>269</Paragraphs>
  <Slides>61</Slides>
  <Notes>61</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NEW BGSwelsh template 2012</vt:lpstr>
      <vt:lpstr>Custom Design</vt:lpstr>
      <vt:lpstr>Cartograms and Choropleth maps: an investigation into communicative effectiveness using mobile app usage data.</vt:lpstr>
      <vt:lpstr>PowerPoint Presentation</vt:lpstr>
      <vt:lpstr>PowerPoint Presentation</vt:lpstr>
      <vt:lpstr>BGS mobile app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Ian Jackson</Manager>
  <Company>The British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Cartograms and Choropleth maps: an investigation using mobile app data.</dc:title>
  <dc:creator>Cartwright, Clive E.</dc:creator>
  <cp:lastModifiedBy>Holbrook, Henry W.</cp:lastModifiedBy>
  <cp:revision>142</cp:revision>
  <cp:lastPrinted>2015-09-07T08:59:36Z</cp:lastPrinted>
  <dcterms:created xsi:type="dcterms:W3CDTF">2015-08-17T08:15:33Z</dcterms:created>
  <dcterms:modified xsi:type="dcterms:W3CDTF">2015-09-08T12:56:46Z</dcterms:modified>
</cp:coreProperties>
</file>